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 id="2147483678" r:id="rId6"/>
    <p:sldMasterId id="214748367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y="5143500" cx="9144000"/>
  <p:notesSz cx="6858000" cy="9144000"/>
  <p:embeddedFontLst>
    <p:embeddedFont>
      <p:font typeface="Lato"/>
      <p:regular r:id="rId56"/>
      <p:bold r:id="rId57"/>
      <p:italic r:id="rId58"/>
      <p:boldItalic r:id="rId59"/>
    </p:embeddedFont>
    <p:embeddedFont>
      <p:font typeface="Frank Ruhl Libre"/>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57C2C3-A8C2-48B7-86B2-29946CAC5760}">
  <a:tblStyle styleId="{0D57C2C3-A8C2-48B7-86B2-29946CAC576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1" Type="http://schemas.openxmlformats.org/officeDocument/2006/relationships/font" Target="fonts/FrankRuhlLibre-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FrankRuhlLibre-regular.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Lato-bold.fntdata"/><Relationship Id="rId12" Type="http://schemas.openxmlformats.org/officeDocument/2006/relationships/slide" Target="slides/slide4.xml"/><Relationship Id="rId56" Type="http://schemas.openxmlformats.org/officeDocument/2006/relationships/font" Target="fonts/Lato-regular.fntdata"/><Relationship Id="rId15" Type="http://schemas.openxmlformats.org/officeDocument/2006/relationships/slide" Target="slides/slide7.xml"/><Relationship Id="rId59" Type="http://schemas.openxmlformats.org/officeDocument/2006/relationships/font" Target="fonts/Lato-boldItalic.fntdata"/><Relationship Id="rId14" Type="http://schemas.openxmlformats.org/officeDocument/2006/relationships/slide" Target="slides/slide6.xml"/><Relationship Id="rId58" Type="http://schemas.openxmlformats.org/officeDocument/2006/relationships/font" Target="fonts/Lato-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ktv.com/2022/07/07/more-people-dying-colorado-springs-roads-2022-track-with-record-year-most-traffic-death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ba7b71ca8_0_68:notes"/>
          <p:cNvSpPr txBox="1"/>
          <p:nvPr>
            <p:ph idx="1" type="body"/>
          </p:nvPr>
        </p:nvSpPr>
        <p:spPr>
          <a:xfrm>
            <a:off x="686421" y="4400238"/>
            <a:ext cx="5485200" cy="3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aba7b71ca8_0_68: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aba7b71ca8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aba7b71ca8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b27094e52e_0_55:notes"/>
          <p:cNvSpPr txBox="1"/>
          <p:nvPr>
            <p:ph idx="1" type="body"/>
          </p:nvPr>
        </p:nvSpPr>
        <p:spPr>
          <a:xfrm>
            <a:off x="686421" y="4400238"/>
            <a:ext cx="5485200" cy="36009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BB0000"/>
              </a:buClr>
              <a:buSzPts val="1400"/>
              <a:buFont typeface="Calibri"/>
              <a:buChar char="○"/>
            </a:pPr>
            <a:r>
              <a:rPr lang="en" sz="1400">
                <a:solidFill>
                  <a:schemeClr val="dk1"/>
                </a:solidFill>
                <a:highlight>
                  <a:schemeClr val="lt1"/>
                </a:highlight>
                <a:latin typeface="Calibri"/>
                <a:ea typeface="Calibri"/>
                <a:cs typeface="Calibri"/>
                <a:sym typeface="Calibri"/>
              </a:rPr>
              <a:t>FCCO is the 16th largest city by population and the largest city by square miles in Colorado (FCCO &amp; PCMS are 582 square miles. 2nd is Colorado Springs at 194 square miles)  </a:t>
            </a:r>
            <a:endParaRPr sz="1400">
              <a:solidFill>
                <a:schemeClr val="dk1"/>
              </a:solidFill>
              <a:highlight>
                <a:srgbClr val="FFFFFF"/>
              </a:highlight>
              <a:latin typeface="Calibri"/>
              <a:ea typeface="Calibri"/>
              <a:cs typeface="Calibri"/>
              <a:sym typeface="Calibri"/>
            </a:endParaRPr>
          </a:p>
          <a:p>
            <a:pPr indent="-317500" lvl="0" marL="457200" rtl="0" algn="l">
              <a:spcBef>
                <a:spcPts val="0"/>
              </a:spcBef>
              <a:spcAft>
                <a:spcPts val="0"/>
              </a:spcAft>
              <a:buClr>
                <a:srgbClr val="BB0000"/>
              </a:buClr>
              <a:buSzPts val="1400"/>
              <a:buFont typeface="Calibri"/>
              <a:buChar char="○"/>
            </a:pPr>
            <a:r>
              <a:rPr lang="en" sz="1400">
                <a:solidFill>
                  <a:schemeClr val="dk1"/>
                </a:solidFill>
                <a:highlight>
                  <a:srgbClr val="FFFFFF"/>
                </a:highlight>
                <a:latin typeface="Calibri"/>
                <a:ea typeface="Calibri"/>
                <a:cs typeface="Calibri"/>
                <a:sym typeface="Calibri"/>
              </a:rPr>
              <a:t>Fort Carson plays a major role in the regional and state economy </a:t>
            </a:r>
            <a:endParaRPr sz="1400">
              <a:solidFill>
                <a:schemeClr val="dk1"/>
              </a:solidFill>
              <a:highlight>
                <a:srgbClr val="FFFFFF"/>
              </a:highlight>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sz="1400">
                <a:solidFill>
                  <a:schemeClr val="dk1"/>
                </a:solidFill>
                <a:highlight>
                  <a:schemeClr val="lt1"/>
                </a:highlight>
                <a:latin typeface="Calibri"/>
                <a:ea typeface="Calibri"/>
                <a:cs typeface="Calibri"/>
                <a:sym typeface="Calibri"/>
              </a:rPr>
              <a:t>3rd largest employer in Colorado after the State of Colorado(39K) and Denver International Airport (35K) </a:t>
            </a:r>
            <a:r>
              <a:rPr b="1" lang="en" sz="1400">
                <a:solidFill>
                  <a:schemeClr val="dk1"/>
                </a:solidFill>
                <a:highlight>
                  <a:schemeClr val="lt1"/>
                </a:highlight>
                <a:latin typeface="Calibri"/>
                <a:ea typeface="Calibri"/>
                <a:cs typeface="Calibri"/>
                <a:sym typeface="Calibri"/>
              </a:rPr>
              <a:t>FCCO has 33.5K </a:t>
            </a:r>
            <a:r>
              <a:rPr lang="en" sz="1400">
                <a:solidFill>
                  <a:schemeClr val="dk1"/>
                </a:solidFill>
                <a:highlight>
                  <a:srgbClr val="FFFFFF"/>
                </a:highlight>
                <a:latin typeface="Calibri"/>
                <a:ea typeface="Calibri"/>
                <a:cs typeface="Calibri"/>
                <a:sym typeface="Calibri"/>
              </a:rPr>
              <a:t> </a:t>
            </a:r>
            <a:endParaRPr sz="1400">
              <a:solidFill>
                <a:schemeClr val="dk1"/>
              </a:solidFill>
              <a:highlight>
                <a:srgbClr val="FFFFFF"/>
              </a:highlight>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sz="1400">
                <a:solidFill>
                  <a:schemeClr val="dk1"/>
                </a:solidFill>
                <a:highlight>
                  <a:schemeClr val="lt1"/>
                </a:highlight>
                <a:latin typeface="Calibri"/>
                <a:ea typeface="Calibri"/>
                <a:cs typeface="Calibri"/>
                <a:sym typeface="Calibri"/>
              </a:rPr>
              <a:t>Fort Carson provides a $2.4B economic impact annually compared to $25.7B for manufacturing, $2.1B for agriculture / fishing / hunting, $22B for tourism and $14.2B for mining (2019 data) </a:t>
            </a:r>
            <a:endParaRPr sz="1400">
              <a:solidFill>
                <a:schemeClr val="dk1"/>
              </a:solidFill>
              <a:highlight>
                <a:srgbClr val="FFFFFF"/>
              </a:highlight>
              <a:latin typeface="Calibri"/>
              <a:ea typeface="Calibri"/>
              <a:cs typeface="Calibri"/>
              <a:sym typeface="Calibri"/>
            </a:endParaRPr>
          </a:p>
          <a:p>
            <a:pPr indent="-317500" lvl="0" marL="457200" rtl="0" algn="l">
              <a:spcBef>
                <a:spcPts val="0"/>
              </a:spcBef>
              <a:spcAft>
                <a:spcPts val="0"/>
              </a:spcAft>
              <a:buClr>
                <a:srgbClr val="BB0000"/>
              </a:buClr>
              <a:buSzPts val="1400"/>
              <a:buFont typeface="Calibri"/>
              <a:buChar char="○"/>
            </a:pPr>
            <a:r>
              <a:rPr lang="en" sz="1400">
                <a:solidFill>
                  <a:schemeClr val="dk1"/>
                </a:solidFill>
                <a:latin typeface="Calibri"/>
                <a:ea typeface="Calibri"/>
                <a:cs typeface="Calibri"/>
                <a:sym typeface="Calibri"/>
              </a:rPr>
              <a:t>With over 30,000 military service members and staff commuting on and off post daily through 7 main entry gates, Fort Carson is prone to struggling with traffic congestion management at entryways and surrounding city roadways.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rgbClr val="BB0000"/>
              </a:buClr>
              <a:buSzPts val="1400"/>
              <a:buFont typeface="Calibri"/>
              <a:buChar char="○"/>
            </a:pPr>
            <a:r>
              <a:rPr lang="en" sz="1400">
                <a:solidFill>
                  <a:schemeClr val="dk1"/>
                </a:solidFill>
                <a:latin typeface="Calibri"/>
                <a:ea typeface="Calibri"/>
                <a:cs typeface="Calibri"/>
                <a:sym typeface="Calibri"/>
              </a:rPr>
              <a:t>Located along 3 of the regions strategic corridors, including I-25, which is considered the backbone of commercial freight movement for the state of Colorado and the CanAm Corridor stretching from Mexico to Canada.</a:t>
            </a:r>
            <a:endParaRPr sz="1400">
              <a:solidFill>
                <a:schemeClr val="dk1"/>
              </a:solidFill>
              <a:latin typeface="Calibri"/>
              <a:ea typeface="Calibri"/>
              <a:cs typeface="Calibri"/>
              <a:sym typeface="Calibri"/>
            </a:endParaRPr>
          </a:p>
        </p:txBody>
      </p:sp>
      <p:sp>
        <p:nvSpPr>
          <p:cNvPr id="229" name="Google Shape;229;g1b27094e52e_0_55: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aba7b71ca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aba7b71ca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Military term for </a:t>
            </a:r>
            <a:endParaRPr/>
          </a:p>
          <a:p>
            <a:pPr indent="0" lvl="0" marL="0" rtl="0" algn="l">
              <a:spcBef>
                <a:spcPts val="0"/>
              </a:spcBef>
              <a:spcAft>
                <a:spcPts val="0"/>
              </a:spcAft>
              <a:buNone/>
            </a:pPr>
            <a:r>
              <a:rPr lang="en"/>
              <a:t>Nearby roads means roads we pick to be the most relevant. Use CMU as example. CMU would care more about Forbes and Fifth, and not a neighborhood street in Cranberry or even squirrel hill. However,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b27094e52e_0_0:notes"/>
          <p:cNvSpPr txBox="1"/>
          <p:nvPr>
            <p:ph idx="1" type="body"/>
          </p:nvPr>
        </p:nvSpPr>
        <p:spPr>
          <a:xfrm>
            <a:off x="686421" y="4400238"/>
            <a:ext cx="5485200" cy="3600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Clr>
                <a:schemeClr val="dk1"/>
              </a:buClr>
              <a:buSzPts val="1100"/>
              <a:buFont typeface="Arial"/>
              <a:buNone/>
            </a:pPr>
            <a:r>
              <a:rPr lang="en" sz="1200">
                <a:solidFill>
                  <a:schemeClr val="dk1"/>
                </a:solidFill>
              </a:rPr>
              <a:t>Here we can see a sneak peek of our dashboard, and these are the roads we have chosen to be a part of our model.</a:t>
            </a:r>
            <a:endParaRPr sz="1200">
              <a:solidFill>
                <a:schemeClr val="dk1"/>
              </a:solidFill>
            </a:endParaRPr>
          </a:p>
        </p:txBody>
      </p:sp>
      <p:sp>
        <p:nvSpPr>
          <p:cNvPr id="247" name="Google Shape;247;g1b27094e52e_0_0: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b27094e52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b27094e52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b999fd7e7d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b999fd7e7d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b999fd7e7d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b999fd7e7d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Ananya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b999fd7e7d_5_5: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1b999fd7e7d_5_5: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b999fd7e7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b999fd7e7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b999fd7e7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b999fd7e7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Chengyuan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ba7b71ca8_0_75:notes"/>
          <p:cNvSpPr txBox="1"/>
          <p:nvPr>
            <p:ph idx="1" type="body"/>
          </p:nvPr>
        </p:nvSpPr>
        <p:spPr>
          <a:xfrm>
            <a:off x="686421" y="4400238"/>
            <a:ext cx="5485200" cy="3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aba7b71ca8_0_75: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b999fd7e7d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b999fd7e7d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b999fd7e7d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b999fd7e7d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b999fd7e7d_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b999fd7e7d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b999fd7e7d_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b999fd7e7d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b98d2e88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b98d2e88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b98d2e883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b98d2e883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b999fd7e7d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b999fd7e7d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b999fd7e7d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b999fd7e7d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Explain the number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b999fd7e7d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b999fd7e7d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b794a513d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b794a513d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the lucid chart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aba7b71ca8_0_81: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1aba7b71ca8_0_81: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b999fd7e7d_5_190: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1b999fd7e7d_5_190: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b999fd7e7d_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b999fd7e7d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b9ed1ef44f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b9ed1ef44f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b9ed1ef44f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b9ed1ef44f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b999fd7e7d_5_195: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1b999fd7e7d_5_195: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b999fd7e7d_4_21:notes"/>
          <p:cNvSpPr txBox="1"/>
          <p:nvPr>
            <p:ph idx="1" type="body"/>
          </p:nvPr>
        </p:nvSpPr>
        <p:spPr>
          <a:xfrm>
            <a:off x="686421" y="4400238"/>
            <a:ext cx="5485200" cy="3600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200"/>
              </a:spcAft>
              <a:buNone/>
            </a:pPr>
            <a:r>
              <a:rPr lang="en" sz="1300">
                <a:solidFill>
                  <a:srgbClr val="595959"/>
                </a:solidFill>
                <a:latin typeface="Lato"/>
                <a:ea typeface="Lato"/>
                <a:cs typeface="Lato"/>
                <a:sym typeface="Lato"/>
              </a:rPr>
              <a:t>Our main stakeholder is the GC. Remember, GC </a:t>
            </a:r>
            <a:r>
              <a:rPr lang="en" sz="1300">
                <a:solidFill>
                  <a:srgbClr val="595959"/>
                </a:solidFill>
                <a:latin typeface="Lato"/>
                <a:ea typeface="Lato"/>
                <a:cs typeface="Lato"/>
                <a:sym typeface="Lato"/>
              </a:rPr>
              <a:t>wants data-backed</a:t>
            </a:r>
            <a:r>
              <a:rPr lang="en" sz="1300">
                <a:solidFill>
                  <a:srgbClr val="595959"/>
                </a:solidFill>
                <a:latin typeface="Lato"/>
                <a:ea typeface="Lato"/>
                <a:cs typeface="Lato"/>
                <a:sym typeface="Lato"/>
              </a:rPr>
              <a:t> assistance to take an </a:t>
            </a:r>
            <a:r>
              <a:rPr lang="en" sz="1300">
                <a:solidFill>
                  <a:srgbClr val="595959"/>
                </a:solidFill>
                <a:latin typeface="Lato"/>
                <a:ea typeface="Lato"/>
                <a:cs typeface="Lato"/>
                <a:sym typeface="Lato"/>
              </a:rPr>
              <a:t>informed</a:t>
            </a:r>
            <a:r>
              <a:rPr lang="en" sz="1300">
                <a:solidFill>
                  <a:srgbClr val="595959"/>
                </a:solidFill>
                <a:latin typeface="Lato"/>
                <a:ea typeface="Lato"/>
                <a:cs typeface="Lato"/>
                <a:sym typeface="Lato"/>
              </a:rPr>
              <a:t> decision to shut or open the Fort gates.</a:t>
            </a:r>
            <a:endParaRPr sz="1300">
              <a:solidFill>
                <a:srgbClr val="595959"/>
              </a:solidFill>
              <a:latin typeface="Lato"/>
              <a:ea typeface="Lato"/>
              <a:cs typeface="Lato"/>
              <a:sym typeface="Lato"/>
            </a:endParaRPr>
          </a:p>
        </p:txBody>
      </p:sp>
      <p:sp>
        <p:nvSpPr>
          <p:cNvPr id="434" name="Google Shape;434;g1b999fd7e7d_4_21: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b999fd7e7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b999fd7e7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be59cfba5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be59cfba5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b999fd7e7d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b999fd7e7d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b999fd7e7d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b999fd7e7d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aba7b71ca8_0_194: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1aba7b71ca8_0_194: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SzPts val="1100"/>
              <a:buNone/>
            </a:pPr>
            <a:r>
              <a:rPr lang="en">
                <a:solidFill>
                  <a:schemeClr val="dk1"/>
                </a:solidFill>
              </a:rPr>
              <a:t>Ananya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b999fd7e7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b999fd7e7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b999fd7e7d_5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b999fd7e7d_5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b999fd7e7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b999fd7e7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be5fedad83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be5fedad83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b27094e52e_0_208: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g1b27094e52e_0_208: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b27094e52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b27094e52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 grade = slope of roads</a:t>
            </a:r>
            <a:endParaRPr/>
          </a:p>
          <a:p>
            <a:pPr indent="0" lvl="0" marL="0" rtl="0" algn="l">
              <a:spcBef>
                <a:spcPts val="0"/>
              </a:spcBef>
              <a:spcAft>
                <a:spcPts val="0"/>
              </a:spcAft>
              <a:buNone/>
            </a:pPr>
            <a:r>
              <a:rPr lang="en"/>
              <a:t>Snow plow schedule = would need data from city, policy work would be needed here</a:t>
            </a:r>
            <a:endParaRPr/>
          </a:p>
          <a:p>
            <a:pPr indent="0" lvl="0" marL="0" rtl="0" algn="l">
              <a:spcBef>
                <a:spcPts val="0"/>
              </a:spcBef>
              <a:spcAft>
                <a:spcPts val="0"/>
              </a:spcAft>
              <a:buNone/>
            </a:pPr>
            <a:r>
              <a:rPr lang="en"/>
              <a:t>Vehicle type = more accurate reporting from police or insurance agencies needed</a:t>
            </a:r>
            <a:endParaRPr/>
          </a:p>
          <a:p>
            <a:pPr indent="0" lvl="0" marL="0" rtl="0" algn="l">
              <a:spcBef>
                <a:spcPts val="0"/>
              </a:spcBef>
              <a:spcAft>
                <a:spcPts val="0"/>
              </a:spcAft>
              <a:buNone/>
            </a:pPr>
            <a:r>
              <a:rPr lang="en"/>
              <a:t>More data = more years of data. Considerations: do people drive differently in the next five years? Due to technology? Do we bother using 2020 data in 2030?</a:t>
            </a:r>
            <a:endParaRPr/>
          </a:p>
          <a:p>
            <a:pPr indent="0" lvl="0" marL="0" rtl="0" algn="l">
              <a:spcBef>
                <a:spcPts val="0"/>
              </a:spcBef>
              <a:spcAft>
                <a:spcPts val="0"/>
              </a:spcAft>
              <a:buNone/>
            </a:pPr>
            <a:r>
              <a:rPr lang="en"/>
              <a:t>Other cities = how can this model be automatically used in another city?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b27094e52e_0_259:notes"/>
          <p:cNvSpPr txBox="1"/>
          <p:nvPr>
            <p:ph idx="1" type="body"/>
          </p:nvPr>
        </p:nvSpPr>
        <p:spPr>
          <a:xfrm>
            <a:off x="686421" y="4400238"/>
            <a:ext cx="5485200" cy="3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520700" rtl="0" algn="l">
              <a:spcBef>
                <a:spcPts val="0"/>
              </a:spcBef>
              <a:spcAft>
                <a:spcPts val="1200"/>
              </a:spcAft>
              <a:buNone/>
            </a:pPr>
            <a:r>
              <a:t/>
            </a:r>
            <a:endParaRPr/>
          </a:p>
        </p:txBody>
      </p:sp>
      <p:sp>
        <p:nvSpPr>
          <p:cNvPr id="537" name="Google Shape;537;g1b27094e52e_0_259: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b999fd7e7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b999fd7e7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a74761a8e_5_6: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1ba74761a8e_5_6: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SzPts val="1100"/>
              <a:buNone/>
            </a:pPr>
            <a:r>
              <a:rPr lang="en">
                <a:solidFill>
                  <a:schemeClr val="dk1"/>
                </a:solidFill>
              </a:rPr>
              <a:t>Ananya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ba7b71ca8_0_258: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1aba7b71ca8_0_258: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lnSpc>
                <a:spcPct val="150000"/>
              </a:lnSpc>
              <a:spcBef>
                <a:spcPts val="0"/>
              </a:spcBef>
              <a:spcAft>
                <a:spcPts val="0"/>
              </a:spcAft>
              <a:buNone/>
            </a:pPr>
            <a:r>
              <a:rPr lang="en" sz="1300">
                <a:solidFill>
                  <a:schemeClr val="dk1"/>
                </a:solidFill>
                <a:latin typeface="Lato"/>
                <a:ea typeface="Lato"/>
                <a:cs typeface="Lato"/>
                <a:sym typeface="Lato"/>
              </a:rPr>
              <a:t>Our client for this project is </a:t>
            </a:r>
            <a:r>
              <a:rPr b="1" lang="en" sz="1300">
                <a:solidFill>
                  <a:schemeClr val="dk1"/>
                </a:solidFill>
                <a:latin typeface="Lato"/>
                <a:ea typeface="Lato"/>
                <a:cs typeface="Lato"/>
                <a:sym typeface="Lato"/>
              </a:rPr>
              <a:t>US Ignite</a:t>
            </a:r>
            <a:r>
              <a:rPr lang="en" sz="1300">
                <a:solidFill>
                  <a:schemeClr val="dk1"/>
                </a:solidFill>
                <a:latin typeface="Lato"/>
                <a:ea typeface="Lato"/>
                <a:cs typeface="Lato"/>
                <a:sym typeface="Lato"/>
              </a:rPr>
              <a:t>. </a:t>
            </a:r>
            <a:endParaRPr sz="1300">
              <a:solidFill>
                <a:schemeClr val="dk1"/>
              </a:solidFill>
              <a:latin typeface="Lato"/>
              <a:ea typeface="Lato"/>
              <a:cs typeface="Lato"/>
              <a:sym typeface="Lato"/>
            </a:endParaRPr>
          </a:p>
          <a:p>
            <a:pPr indent="-298450" lvl="1" marL="914400" rtl="0" algn="l">
              <a:lnSpc>
                <a:spcPct val="150000"/>
              </a:lnSpc>
              <a:spcBef>
                <a:spcPts val="1200"/>
              </a:spcBef>
              <a:spcAft>
                <a:spcPts val="0"/>
              </a:spcAft>
              <a:buClr>
                <a:schemeClr val="dk1"/>
              </a:buClr>
              <a:buSzPts val="1100"/>
              <a:buFont typeface="Lato"/>
              <a:buChar char="○"/>
            </a:pPr>
            <a:r>
              <a:rPr lang="en" sz="1300">
                <a:solidFill>
                  <a:schemeClr val="dk1"/>
                </a:solidFill>
                <a:latin typeface="Lato"/>
                <a:ea typeface="Lato"/>
                <a:cs typeface="Lato"/>
                <a:sym typeface="Lato"/>
              </a:rPr>
              <a:t>a non-profit research organization</a:t>
            </a:r>
            <a:endParaRPr sz="1300">
              <a:solidFill>
                <a:schemeClr val="dk1"/>
              </a:solidFill>
              <a:latin typeface="Lato"/>
              <a:ea typeface="Lato"/>
              <a:cs typeface="Lato"/>
              <a:sym typeface="Lato"/>
            </a:endParaRPr>
          </a:p>
          <a:p>
            <a:pPr indent="-298450" lvl="1" marL="914400" rtl="0" algn="l">
              <a:lnSpc>
                <a:spcPct val="150000"/>
              </a:lnSpc>
              <a:spcBef>
                <a:spcPts val="0"/>
              </a:spcBef>
              <a:spcAft>
                <a:spcPts val="0"/>
              </a:spcAft>
              <a:buClr>
                <a:schemeClr val="dk1"/>
              </a:buClr>
              <a:buSzPts val="1100"/>
              <a:buFont typeface="Lato"/>
              <a:buChar char="○"/>
            </a:pPr>
            <a:r>
              <a:rPr lang="en" sz="1300">
                <a:solidFill>
                  <a:schemeClr val="dk1"/>
                </a:solidFill>
                <a:latin typeface="Lato"/>
                <a:ea typeface="Lato"/>
                <a:cs typeface="Lato"/>
                <a:sym typeface="Lato"/>
              </a:rPr>
              <a:t>accelerating the smart cities movement</a:t>
            </a:r>
            <a:endParaRPr sz="1300">
              <a:solidFill>
                <a:schemeClr val="dk1"/>
              </a:solidFill>
              <a:latin typeface="Lato"/>
              <a:ea typeface="Lato"/>
              <a:cs typeface="Lato"/>
              <a:sym typeface="Lato"/>
            </a:endParaRPr>
          </a:p>
          <a:p>
            <a:pPr indent="-311150" lvl="1" marL="914400" rtl="0" algn="l">
              <a:lnSpc>
                <a:spcPct val="150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For over ten years, US Ignite has worked closely with many federal agencies, more specifically with Fort Carson, and by extension the City of Colorado Springs.</a:t>
            </a:r>
            <a:endParaRPr sz="1300">
              <a:solidFill>
                <a:schemeClr val="dk1"/>
              </a:solidFill>
              <a:latin typeface="Lato"/>
              <a:ea typeface="Lato"/>
              <a:cs typeface="Lato"/>
              <a:sym typeface="Lato"/>
            </a:endParaRPr>
          </a:p>
          <a:p>
            <a:pPr indent="-295275" lvl="1" marL="914400" rtl="0" algn="l">
              <a:lnSpc>
                <a:spcPct val="166666"/>
              </a:lnSpc>
              <a:spcBef>
                <a:spcPts val="0"/>
              </a:spcBef>
              <a:spcAft>
                <a:spcPts val="0"/>
              </a:spcAft>
              <a:buClr>
                <a:srgbClr val="06315D"/>
              </a:buClr>
              <a:buSzPts val="1050"/>
              <a:buFont typeface="Lato"/>
              <a:buChar char="○"/>
            </a:pPr>
            <a:r>
              <a:rPr lang="en" sz="1300">
                <a:solidFill>
                  <a:schemeClr val="dk1"/>
                </a:solidFill>
                <a:latin typeface="Lato"/>
                <a:ea typeface="Lato"/>
                <a:cs typeface="Lato"/>
                <a:sym typeface="Lato"/>
              </a:rPr>
              <a:t>So The Fort Carson Traffic and Weather Prediction Platform analyzes traffic and weather data in real time to optimize responses to inclement weather and traffic incidents at Fort Carson in Colorado Springs, Colorado. </a:t>
            </a:r>
            <a:endParaRPr sz="1300">
              <a:solidFill>
                <a:schemeClr val="dk1"/>
              </a:solidFill>
              <a:latin typeface="Lato"/>
              <a:ea typeface="Lato"/>
              <a:cs typeface="Lato"/>
              <a:sym typeface="Lato"/>
            </a:endParaRPr>
          </a:p>
          <a:p>
            <a:pPr indent="-311150" lvl="1" marL="914400" rtl="0" algn="l">
              <a:lnSpc>
                <a:spcPct val="166666"/>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Direct Stakeholder would be the Garrison Commander at Fort Carson who will utilize our deliverables, which we will get into later.</a:t>
            </a:r>
            <a:endParaRPr sz="1300">
              <a:solidFill>
                <a:schemeClr val="dk1"/>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aba7b71ca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aba7b71ca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6666"/>
              </a:lnSpc>
              <a:spcBef>
                <a:spcPts val="0"/>
              </a:spcBef>
              <a:spcAft>
                <a:spcPts val="23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27094e52e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27094e52e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https://www.kktv.com/2022/07/07/more-people-dying-colorado-springs-roads-2022-track-with-record-year-most-traffic-deaths/</a:t>
            </a:r>
            <a:endParaRPr/>
          </a:p>
          <a:p>
            <a:pPr indent="0" lvl="0" marL="0" rtl="0" algn="l">
              <a:spcBef>
                <a:spcPts val="0"/>
              </a:spcBef>
              <a:spcAft>
                <a:spcPts val="0"/>
              </a:spcAft>
              <a:buNone/>
            </a:pPr>
            <a:r>
              <a:rPr lang="en"/>
              <a:t>So to understand a little bit more about the necessity for such a project, we can see from this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aba7b71ca8_0_324:notes"/>
          <p:cNvSpPr txBox="1"/>
          <p:nvPr>
            <p:ph idx="1" type="body"/>
          </p:nvPr>
        </p:nvSpPr>
        <p:spPr>
          <a:xfrm>
            <a:off x="686421" y="4400238"/>
            <a:ext cx="5485200" cy="3600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Clr>
                <a:schemeClr val="dk1"/>
              </a:buClr>
              <a:buSzPts val="1100"/>
              <a:buFont typeface="Arial"/>
              <a:buNone/>
            </a:pPr>
            <a:r>
              <a:rPr lang="en" sz="1400"/>
              <a:t>As mentioned before, inclement weather and frequent commuters are a safety hazard which can affect base productivity and quite literally; people’s lives. </a:t>
            </a:r>
            <a:endParaRPr sz="1400"/>
          </a:p>
          <a:p>
            <a:pPr indent="0" lvl="0" marL="0" rtl="0" algn="l">
              <a:lnSpc>
                <a:spcPct val="90000"/>
              </a:lnSpc>
              <a:spcBef>
                <a:spcPts val="1200"/>
              </a:spcBef>
              <a:spcAft>
                <a:spcPts val="0"/>
              </a:spcAft>
              <a:buClr>
                <a:schemeClr val="dk1"/>
              </a:buClr>
              <a:buSzPts val="1100"/>
              <a:buFont typeface="Arial"/>
              <a:buNone/>
            </a:pPr>
            <a:r>
              <a:rPr lang="en" sz="1400"/>
              <a:t>So, the problem we are trying to solve ( at least for military personnel) :</a:t>
            </a:r>
            <a:endParaRPr sz="1400"/>
          </a:p>
        </p:txBody>
      </p:sp>
      <p:sp>
        <p:nvSpPr>
          <p:cNvPr id="213" name="Google Shape;213;g1aba7b71ca8_0_324: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lide">
  <p:cSld name="Intro Slide">
    <p:spTree>
      <p:nvGrpSpPr>
        <p:cNvPr id="56" name="Shape 56"/>
        <p:cNvGrpSpPr/>
        <p:nvPr/>
      </p:nvGrpSpPr>
      <p:grpSpPr>
        <a:xfrm>
          <a:off x="0" y="0"/>
          <a:ext cx="0" cy="0"/>
          <a:chOff x="0" y="0"/>
          <a:chExt cx="0" cy="0"/>
        </a:xfrm>
      </p:grpSpPr>
      <p:sp>
        <p:nvSpPr>
          <p:cNvPr id="57" name="Google Shape;57;p14"/>
          <p:cNvSpPr txBox="1"/>
          <p:nvPr>
            <p:ph type="ctrTitle"/>
          </p:nvPr>
        </p:nvSpPr>
        <p:spPr>
          <a:xfrm>
            <a:off x="628650" y="1111840"/>
            <a:ext cx="7886700" cy="477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A6192E"/>
              </a:buClr>
              <a:buSzPts val="3000"/>
              <a:buFont typeface="Calibri"/>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subTitle"/>
          </p:nvPr>
        </p:nvSpPr>
        <p:spPr>
          <a:xfrm>
            <a:off x="628650" y="1588112"/>
            <a:ext cx="7886700" cy="3966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SzPts val="1400"/>
              <a:buNone/>
              <a:defRPr sz="1800"/>
            </a:lvl1pPr>
            <a:lvl2pPr lvl="1" rtl="0" algn="ctr">
              <a:lnSpc>
                <a:spcPct val="90000"/>
              </a:lnSpc>
              <a:spcBef>
                <a:spcPts val="400"/>
              </a:spcBef>
              <a:spcAft>
                <a:spcPts val="0"/>
              </a:spcAft>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2" type="body"/>
          </p:nvPr>
        </p:nvSpPr>
        <p:spPr>
          <a:xfrm>
            <a:off x="628650" y="3453434"/>
            <a:ext cx="5342400" cy="303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400"/>
              <a:buNone/>
              <a:defRPr sz="1800">
                <a:latin typeface="Calibri"/>
                <a:ea typeface="Calibri"/>
                <a:cs typeface="Calibri"/>
                <a:sym typeface="Calibri"/>
              </a:defRPr>
            </a:lvl1pPr>
            <a:lvl2pPr indent="-228600" lvl="1" marL="914400" rtl="0" algn="l">
              <a:lnSpc>
                <a:spcPct val="90000"/>
              </a:lnSpc>
              <a:spcBef>
                <a:spcPts val="400"/>
              </a:spcBef>
              <a:spcAft>
                <a:spcPts val="0"/>
              </a:spcAft>
              <a:buSzPts val="1800"/>
              <a:buNone/>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0" name="Google Shape;60;p14"/>
          <p:cNvSpPr txBox="1"/>
          <p:nvPr>
            <p:ph idx="3" type="body"/>
          </p:nvPr>
        </p:nvSpPr>
        <p:spPr>
          <a:xfrm>
            <a:off x="628650" y="3756314"/>
            <a:ext cx="5342400" cy="63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100"/>
              <a:buNone/>
              <a:defRPr sz="1400"/>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23850" lvl="0" marL="457200" rtl="0" algn="l">
              <a:lnSpc>
                <a:spcPct val="90000"/>
              </a:lnSpc>
              <a:spcBef>
                <a:spcPts val="800"/>
              </a:spcBef>
              <a:spcAft>
                <a:spcPts val="0"/>
              </a:spcAft>
              <a:buSzPts val="15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5" name="Google Shape;65;p15"/>
          <p:cNvSpPr txBox="1"/>
          <p:nvPr>
            <p:ph idx="12" type="sldNum"/>
          </p:nvPr>
        </p:nvSpPr>
        <p:spPr>
          <a:xfrm>
            <a:off x="4297659" y="4810001"/>
            <a:ext cx="548700" cy="3936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66" name="Shape 66"/>
        <p:cNvGrpSpPr/>
        <p:nvPr/>
      </p:nvGrpSpPr>
      <p:grpSpPr>
        <a:xfrm>
          <a:off x="0" y="0"/>
          <a:ext cx="0" cy="0"/>
          <a:chOff x="0" y="0"/>
          <a:chExt cx="0" cy="0"/>
        </a:xfrm>
      </p:grpSpPr>
      <p:sp>
        <p:nvSpPr>
          <p:cNvPr id="67" name="Google Shape;67;p16"/>
          <p:cNvSpPr txBox="1"/>
          <p:nvPr>
            <p:ph type="title"/>
          </p:nvPr>
        </p:nvSpPr>
        <p:spPr>
          <a:xfrm>
            <a:off x="600508" y="1246909"/>
            <a:ext cx="7886700" cy="1403400"/>
          </a:xfrm>
          <a:prstGeom prst="rect">
            <a:avLst/>
          </a:prstGeom>
          <a:noFill/>
          <a:ln>
            <a:noFill/>
          </a:ln>
        </p:spPr>
        <p:txBody>
          <a:bodyPr anchorCtr="0" anchor="b" bIns="34275" lIns="68575" spcFirstLastPara="1" rIns="68575" wrap="square" tIns="34275">
            <a:normAutofit/>
          </a:bodyPr>
          <a:lstStyle>
            <a:lvl1pPr lvl="0" rtl="0" algn="r">
              <a:lnSpc>
                <a:spcPct val="90000"/>
              </a:lnSpc>
              <a:spcBef>
                <a:spcPts val="0"/>
              </a:spcBef>
              <a:spcAft>
                <a:spcPts val="0"/>
              </a:spcAft>
              <a:buClr>
                <a:srgbClr val="A6192E"/>
              </a:buClr>
              <a:buSzPts val="4500"/>
              <a:buFont typeface="Calibri"/>
              <a:buNone/>
              <a:defRPr i="1"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 name="Shape 69"/>
        <p:cNvGrpSpPr/>
        <p:nvPr/>
      </p:nvGrpSpPr>
      <p:grpSpPr>
        <a:xfrm>
          <a:off x="0" y="0"/>
          <a:ext cx="0" cy="0"/>
          <a:chOff x="0" y="0"/>
          <a:chExt cx="0" cy="0"/>
        </a:xfrm>
      </p:grpSpPr>
      <p:sp>
        <p:nvSpPr>
          <p:cNvPr id="70" name="Google Shape;70;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 name="Google Shape;72;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 name="Google Shape;7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SzPts val="1400"/>
              <a:buNone/>
              <a:defRPr b="1" sz="1800"/>
            </a:lvl1pPr>
            <a:lvl2pPr indent="-228600" lvl="1" marL="914400" rtl="0" algn="l">
              <a:lnSpc>
                <a:spcPct val="90000"/>
              </a:lnSpc>
              <a:spcBef>
                <a:spcPts val="400"/>
              </a:spcBef>
              <a:spcAft>
                <a:spcPts val="0"/>
              </a:spcAft>
              <a:buSzPts val="1500"/>
              <a:buNone/>
              <a:defRPr b="1" sz="1500"/>
            </a:lvl2pPr>
            <a:lvl3pPr indent="-228600" lvl="2" marL="1371600" rtl="0" algn="l">
              <a:lnSpc>
                <a:spcPct val="90000"/>
              </a:lnSpc>
              <a:spcBef>
                <a:spcPts val="400"/>
              </a:spcBef>
              <a:spcAft>
                <a:spcPts val="0"/>
              </a:spcAft>
              <a:buSzPts val="1400"/>
              <a:buNone/>
              <a:defRPr b="1" sz="1400"/>
            </a:lvl3pPr>
            <a:lvl4pPr indent="-228600" lvl="3" marL="1828800" rtl="0" algn="l">
              <a:lnSpc>
                <a:spcPct val="90000"/>
              </a:lnSpc>
              <a:spcBef>
                <a:spcPts val="400"/>
              </a:spcBef>
              <a:spcAft>
                <a:spcPts val="0"/>
              </a:spcAft>
              <a:buSzPts val="1200"/>
              <a:buNone/>
              <a:defRPr b="1" sz="1200"/>
            </a:lvl4pPr>
            <a:lvl5pPr indent="-228600" lvl="4" marL="2286000" rtl="0" algn="l">
              <a:lnSpc>
                <a:spcPct val="90000"/>
              </a:lnSpc>
              <a:spcBef>
                <a:spcPts val="400"/>
              </a:spcBef>
              <a:spcAft>
                <a:spcPts val="0"/>
              </a:spcAft>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7" name="Google Shape;77;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SzPts val="1400"/>
              <a:buNone/>
              <a:defRPr b="1" sz="1800"/>
            </a:lvl1pPr>
            <a:lvl2pPr indent="-228600" lvl="1" marL="914400" rtl="0" algn="l">
              <a:lnSpc>
                <a:spcPct val="90000"/>
              </a:lnSpc>
              <a:spcBef>
                <a:spcPts val="400"/>
              </a:spcBef>
              <a:spcAft>
                <a:spcPts val="0"/>
              </a:spcAft>
              <a:buSzPts val="1500"/>
              <a:buNone/>
              <a:defRPr b="1" sz="1500"/>
            </a:lvl2pPr>
            <a:lvl3pPr indent="-228600" lvl="2" marL="1371600" rtl="0" algn="l">
              <a:lnSpc>
                <a:spcPct val="90000"/>
              </a:lnSpc>
              <a:spcBef>
                <a:spcPts val="400"/>
              </a:spcBef>
              <a:spcAft>
                <a:spcPts val="0"/>
              </a:spcAft>
              <a:buSzPts val="1400"/>
              <a:buNone/>
              <a:defRPr b="1" sz="1400"/>
            </a:lvl3pPr>
            <a:lvl4pPr indent="-228600" lvl="3" marL="1828800" rtl="0" algn="l">
              <a:lnSpc>
                <a:spcPct val="90000"/>
              </a:lnSpc>
              <a:spcBef>
                <a:spcPts val="400"/>
              </a:spcBef>
              <a:spcAft>
                <a:spcPts val="0"/>
              </a:spcAft>
              <a:buSzPts val="1200"/>
              <a:buNone/>
              <a:defRPr b="1" sz="1200"/>
            </a:lvl4pPr>
            <a:lvl5pPr indent="-228600" lvl="4" marL="2286000" rtl="0" algn="l">
              <a:lnSpc>
                <a:spcPct val="90000"/>
              </a:lnSpc>
              <a:spcBef>
                <a:spcPts val="400"/>
              </a:spcBef>
              <a:spcAft>
                <a:spcPts val="0"/>
              </a:spcAft>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9" name="Google Shape;79;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0" name="Google Shape;8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 name="Google Shape;8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 name="Shape 86"/>
        <p:cNvGrpSpPr/>
        <p:nvPr/>
      </p:nvGrpSpPr>
      <p:grpSpPr>
        <a:xfrm>
          <a:off x="0" y="0"/>
          <a:ext cx="0" cy="0"/>
          <a:chOff x="0" y="0"/>
          <a:chExt cx="0" cy="0"/>
        </a:xfrm>
      </p:grpSpPr>
      <p:sp>
        <p:nvSpPr>
          <p:cNvPr id="87" name="Google Shape;87;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A6192E"/>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8" name="Google Shape;88;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9250" lvl="0" marL="457200" rtl="0" algn="l">
              <a:lnSpc>
                <a:spcPct val="90000"/>
              </a:lnSpc>
              <a:spcBef>
                <a:spcPts val="800"/>
              </a:spcBef>
              <a:spcAft>
                <a:spcPts val="0"/>
              </a:spcAft>
              <a:buSzPts val="1900"/>
              <a:buChar char="o"/>
              <a:defRPr sz="2400"/>
            </a:lvl1pPr>
            <a:lvl2pPr indent="-361950" lvl="1" marL="914400" rtl="0" algn="l">
              <a:lnSpc>
                <a:spcPct val="90000"/>
              </a:lnSpc>
              <a:spcBef>
                <a:spcPts val="400"/>
              </a:spcBef>
              <a:spcAft>
                <a:spcPts val="0"/>
              </a:spcAft>
              <a:buSzPts val="2100"/>
              <a:buChar char="•"/>
              <a:defRPr sz="2100"/>
            </a:lvl2pPr>
            <a:lvl3pPr indent="-342900" lvl="2" marL="1371600" rtl="0" algn="l">
              <a:lnSpc>
                <a:spcPct val="90000"/>
              </a:lnSpc>
              <a:spcBef>
                <a:spcPts val="400"/>
              </a:spcBef>
              <a:spcAft>
                <a:spcPts val="0"/>
              </a:spcAft>
              <a:buSzPts val="1800"/>
              <a:buChar char="▪"/>
              <a:defRPr sz="1800"/>
            </a:lvl3pPr>
            <a:lvl4pPr indent="-323850" lvl="3" marL="1828800" rtl="0" algn="l">
              <a:lnSpc>
                <a:spcPct val="90000"/>
              </a:lnSpc>
              <a:spcBef>
                <a:spcPts val="400"/>
              </a:spcBef>
              <a:spcAft>
                <a:spcPts val="0"/>
              </a:spcAft>
              <a:buSzPts val="1500"/>
              <a:buChar char="✔"/>
              <a:defRPr sz="1500"/>
            </a:lvl4pPr>
            <a:lvl5pPr indent="-323850" lvl="4" marL="2286000" rtl="0" algn="l">
              <a:lnSpc>
                <a:spcPct val="90000"/>
              </a:lnSpc>
              <a:spcBef>
                <a:spcPts val="400"/>
              </a:spcBef>
              <a:spcAft>
                <a:spcPts val="0"/>
              </a:spcAft>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9" name="Google Shape;89;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000"/>
              <a:buNone/>
              <a:defRPr sz="1200"/>
            </a:lvl1pPr>
            <a:lvl2pPr indent="-228600" lvl="1" marL="914400" rtl="0" algn="l">
              <a:lnSpc>
                <a:spcPct val="90000"/>
              </a:lnSpc>
              <a:spcBef>
                <a:spcPts val="400"/>
              </a:spcBef>
              <a:spcAft>
                <a:spcPts val="0"/>
              </a:spcAft>
              <a:buSzPts val="1100"/>
              <a:buNone/>
              <a:defRPr sz="1100"/>
            </a:lvl2pPr>
            <a:lvl3pPr indent="-228600" lvl="2" marL="1371600" rtl="0" algn="l">
              <a:lnSpc>
                <a:spcPct val="90000"/>
              </a:lnSpc>
              <a:spcBef>
                <a:spcPts val="400"/>
              </a:spcBef>
              <a:spcAft>
                <a:spcPts val="0"/>
              </a:spcAft>
              <a:buSzPts val="900"/>
              <a:buNone/>
              <a:defRPr sz="900"/>
            </a:lvl3pPr>
            <a:lvl4pPr indent="-228600" lvl="3" marL="1828800" rtl="0" algn="l">
              <a:lnSpc>
                <a:spcPct val="90000"/>
              </a:lnSpc>
              <a:spcBef>
                <a:spcPts val="400"/>
              </a:spcBef>
              <a:spcAft>
                <a:spcPts val="0"/>
              </a:spcAft>
              <a:buSzPts val="800"/>
              <a:buNone/>
              <a:defRPr sz="800"/>
            </a:lvl4pPr>
            <a:lvl5pPr indent="-228600" lvl="4" marL="2286000" rtl="0" algn="l">
              <a:lnSpc>
                <a:spcPct val="90000"/>
              </a:lnSpc>
              <a:spcBef>
                <a:spcPts val="400"/>
              </a:spcBef>
              <a:spcAft>
                <a:spcPts val="0"/>
              </a:spcAft>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90" name="Google Shape;9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1" name="Shape 91"/>
        <p:cNvGrpSpPr/>
        <p:nvPr/>
      </p:nvGrpSpPr>
      <p:grpSpPr>
        <a:xfrm>
          <a:off x="0" y="0"/>
          <a:ext cx="0" cy="0"/>
          <a:chOff x="0" y="0"/>
          <a:chExt cx="0" cy="0"/>
        </a:xfrm>
      </p:grpSpPr>
      <p:sp>
        <p:nvSpPr>
          <p:cNvPr id="92" name="Google Shape;92;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A6192E"/>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2"/>
          <p:cNvSpPr/>
          <p:nvPr>
            <p:ph idx="2" type="pic"/>
          </p:nvPr>
        </p:nvSpPr>
        <p:spPr>
          <a:xfrm>
            <a:off x="3887391" y="740569"/>
            <a:ext cx="4629300" cy="3655200"/>
          </a:xfrm>
          <a:prstGeom prst="rect">
            <a:avLst/>
          </a:prstGeom>
          <a:noFill/>
          <a:ln>
            <a:noFill/>
          </a:ln>
        </p:spPr>
      </p:sp>
      <p:sp>
        <p:nvSpPr>
          <p:cNvPr id="94" name="Google Shape;94;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000"/>
              <a:buNone/>
              <a:defRPr sz="1200"/>
            </a:lvl1pPr>
            <a:lvl2pPr indent="-228600" lvl="1" marL="914400" rtl="0" algn="l">
              <a:lnSpc>
                <a:spcPct val="90000"/>
              </a:lnSpc>
              <a:spcBef>
                <a:spcPts val="400"/>
              </a:spcBef>
              <a:spcAft>
                <a:spcPts val="0"/>
              </a:spcAft>
              <a:buSzPts val="1100"/>
              <a:buNone/>
              <a:defRPr sz="1100"/>
            </a:lvl2pPr>
            <a:lvl3pPr indent="-228600" lvl="2" marL="1371600" rtl="0" algn="l">
              <a:lnSpc>
                <a:spcPct val="90000"/>
              </a:lnSpc>
              <a:spcBef>
                <a:spcPts val="400"/>
              </a:spcBef>
              <a:spcAft>
                <a:spcPts val="0"/>
              </a:spcAft>
              <a:buSzPts val="900"/>
              <a:buNone/>
              <a:defRPr sz="900"/>
            </a:lvl3pPr>
            <a:lvl4pPr indent="-228600" lvl="3" marL="1828800" rtl="0" algn="l">
              <a:lnSpc>
                <a:spcPct val="90000"/>
              </a:lnSpc>
              <a:spcBef>
                <a:spcPts val="400"/>
              </a:spcBef>
              <a:spcAft>
                <a:spcPts val="0"/>
              </a:spcAft>
              <a:buSzPts val="800"/>
              <a:buNone/>
              <a:defRPr sz="800"/>
            </a:lvl4pPr>
            <a:lvl5pPr indent="-228600" lvl="4" marL="2286000" rtl="0" algn="l">
              <a:lnSpc>
                <a:spcPct val="90000"/>
              </a:lnSpc>
              <a:spcBef>
                <a:spcPts val="400"/>
              </a:spcBef>
              <a:spcAft>
                <a:spcPts val="0"/>
              </a:spcAft>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95" name="Google Shape;9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2" name="Shape 102"/>
        <p:cNvGrpSpPr/>
        <p:nvPr/>
      </p:nvGrpSpPr>
      <p:grpSpPr>
        <a:xfrm>
          <a:off x="0" y="0"/>
          <a:ext cx="0" cy="0"/>
          <a:chOff x="0" y="0"/>
          <a:chExt cx="0" cy="0"/>
        </a:xfrm>
      </p:grpSpPr>
      <p:sp>
        <p:nvSpPr>
          <p:cNvPr id="103" name="Google Shape;103;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2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23850" lvl="0" marL="457200" rtl="0" algn="l">
              <a:lnSpc>
                <a:spcPct val="90000"/>
              </a:lnSpc>
              <a:spcBef>
                <a:spcPts val="800"/>
              </a:spcBef>
              <a:spcAft>
                <a:spcPts val="0"/>
              </a:spcAft>
              <a:buSzPts val="15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 name="Google Shape;105;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lide">
  <p:cSld name="Intro Slide">
    <p:spTree>
      <p:nvGrpSpPr>
        <p:cNvPr id="106" name="Shape 106"/>
        <p:cNvGrpSpPr/>
        <p:nvPr/>
      </p:nvGrpSpPr>
      <p:grpSpPr>
        <a:xfrm>
          <a:off x="0" y="0"/>
          <a:ext cx="0" cy="0"/>
          <a:chOff x="0" y="0"/>
          <a:chExt cx="0" cy="0"/>
        </a:xfrm>
      </p:grpSpPr>
      <p:sp>
        <p:nvSpPr>
          <p:cNvPr id="107" name="Google Shape;107;p25"/>
          <p:cNvSpPr txBox="1"/>
          <p:nvPr>
            <p:ph type="ctrTitle"/>
          </p:nvPr>
        </p:nvSpPr>
        <p:spPr>
          <a:xfrm>
            <a:off x="628650" y="1111840"/>
            <a:ext cx="7886700" cy="477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A6192E"/>
              </a:buClr>
              <a:buSzPts val="3000"/>
              <a:buFont typeface="Calibri"/>
              <a:buNone/>
              <a:defRPr sz="30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5"/>
          <p:cNvSpPr txBox="1"/>
          <p:nvPr>
            <p:ph idx="1" type="subTitle"/>
          </p:nvPr>
        </p:nvSpPr>
        <p:spPr>
          <a:xfrm>
            <a:off x="628650" y="1588112"/>
            <a:ext cx="7886700" cy="3966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SzPts val="1400"/>
              <a:buNone/>
              <a:defRPr sz="1800"/>
            </a:lvl1pPr>
            <a:lvl2pPr lvl="1" rtl="0" algn="ctr">
              <a:lnSpc>
                <a:spcPct val="90000"/>
              </a:lnSpc>
              <a:spcBef>
                <a:spcPts val="400"/>
              </a:spcBef>
              <a:spcAft>
                <a:spcPts val="0"/>
              </a:spcAft>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9" name="Google Shape;109;p25"/>
          <p:cNvSpPr txBox="1"/>
          <p:nvPr>
            <p:ph idx="2" type="body"/>
          </p:nvPr>
        </p:nvSpPr>
        <p:spPr>
          <a:xfrm>
            <a:off x="628650" y="3453434"/>
            <a:ext cx="5342400" cy="303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400"/>
              <a:buNone/>
              <a:defRPr sz="1800">
                <a:latin typeface="Calibri"/>
                <a:ea typeface="Calibri"/>
                <a:cs typeface="Calibri"/>
                <a:sym typeface="Calibri"/>
              </a:defRPr>
            </a:lvl1pPr>
            <a:lvl2pPr indent="-228600" lvl="1" marL="914400" rtl="0" algn="l">
              <a:lnSpc>
                <a:spcPct val="90000"/>
              </a:lnSpc>
              <a:spcBef>
                <a:spcPts val="400"/>
              </a:spcBef>
              <a:spcAft>
                <a:spcPts val="0"/>
              </a:spcAft>
              <a:buSzPts val="1800"/>
              <a:buNone/>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0" name="Google Shape;110;p25"/>
          <p:cNvSpPr txBox="1"/>
          <p:nvPr>
            <p:ph idx="3" type="body"/>
          </p:nvPr>
        </p:nvSpPr>
        <p:spPr>
          <a:xfrm>
            <a:off x="628650" y="3756314"/>
            <a:ext cx="5342400" cy="63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100"/>
              <a:buNone/>
              <a:defRPr sz="1400"/>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1" name="Google Shape;111;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112" name="Shape 112"/>
        <p:cNvGrpSpPr/>
        <p:nvPr/>
      </p:nvGrpSpPr>
      <p:grpSpPr>
        <a:xfrm>
          <a:off x="0" y="0"/>
          <a:ext cx="0" cy="0"/>
          <a:chOff x="0" y="0"/>
          <a:chExt cx="0" cy="0"/>
        </a:xfrm>
      </p:grpSpPr>
      <p:sp>
        <p:nvSpPr>
          <p:cNvPr id="113" name="Google Shape;113;p26"/>
          <p:cNvSpPr txBox="1"/>
          <p:nvPr>
            <p:ph type="title"/>
          </p:nvPr>
        </p:nvSpPr>
        <p:spPr>
          <a:xfrm>
            <a:off x="600508" y="1246909"/>
            <a:ext cx="7886700" cy="1403400"/>
          </a:xfrm>
          <a:prstGeom prst="rect">
            <a:avLst/>
          </a:prstGeom>
          <a:noFill/>
          <a:ln>
            <a:noFill/>
          </a:ln>
        </p:spPr>
        <p:txBody>
          <a:bodyPr anchorCtr="0" anchor="b" bIns="34275" lIns="68575" spcFirstLastPara="1" rIns="68575" wrap="square" tIns="34275">
            <a:normAutofit/>
          </a:bodyPr>
          <a:lstStyle>
            <a:lvl1pPr lvl="0" rtl="0" algn="r">
              <a:lnSpc>
                <a:spcPct val="90000"/>
              </a:lnSpc>
              <a:spcBef>
                <a:spcPts val="0"/>
              </a:spcBef>
              <a:spcAft>
                <a:spcPts val="0"/>
              </a:spcAft>
              <a:buClr>
                <a:srgbClr val="A6192E"/>
              </a:buClr>
              <a:buSzPts val="4500"/>
              <a:buFont typeface="Calibri"/>
              <a:buNone/>
              <a:defRPr i="1"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4" name="Google Shape;114;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 name="Google Shape;117;p2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 name="Google Shape;118;p2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9" name="Google Shape;119;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0" name="Shape 120"/>
        <p:cNvGrpSpPr/>
        <p:nvPr/>
      </p:nvGrpSpPr>
      <p:grpSpPr>
        <a:xfrm>
          <a:off x="0" y="0"/>
          <a:ext cx="0" cy="0"/>
          <a:chOff x="0" y="0"/>
          <a:chExt cx="0" cy="0"/>
        </a:xfrm>
      </p:grpSpPr>
      <p:sp>
        <p:nvSpPr>
          <p:cNvPr id="121" name="Google Shape;121;p2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2" name="Google Shape;122;p2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SzPts val="1400"/>
              <a:buNone/>
              <a:defRPr b="1" sz="1800"/>
            </a:lvl1pPr>
            <a:lvl2pPr indent="-228600" lvl="1" marL="914400" rtl="0" algn="l">
              <a:lnSpc>
                <a:spcPct val="90000"/>
              </a:lnSpc>
              <a:spcBef>
                <a:spcPts val="400"/>
              </a:spcBef>
              <a:spcAft>
                <a:spcPts val="0"/>
              </a:spcAft>
              <a:buSzPts val="1500"/>
              <a:buNone/>
              <a:defRPr b="1" sz="1500"/>
            </a:lvl2pPr>
            <a:lvl3pPr indent="-228600" lvl="2" marL="1371600" rtl="0" algn="l">
              <a:lnSpc>
                <a:spcPct val="90000"/>
              </a:lnSpc>
              <a:spcBef>
                <a:spcPts val="400"/>
              </a:spcBef>
              <a:spcAft>
                <a:spcPts val="0"/>
              </a:spcAft>
              <a:buSzPts val="1400"/>
              <a:buNone/>
              <a:defRPr b="1" sz="1400"/>
            </a:lvl3pPr>
            <a:lvl4pPr indent="-228600" lvl="3" marL="1828800" rtl="0" algn="l">
              <a:lnSpc>
                <a:spcPct val="90000"/>
              </a:lnSpc>
              <a:spcBef>
                <a:spcPts val="400"/>
              </a:spcBef>
              <a:spcAft>
                <a:spcPts val="0"/>
              </a:spcAft>
              <a:buSzPts val="1200"/>
              <a:buNone/>
              <a:defRPr b="1" sz="1200"/>
            </a:lvl4pPr>
            <a:lvl5pPr indent="-228600" lvl="4" marL="2286000" rtl="0" algn="l">
              <a:lnSpc>
                <a:spcPct val="90000"/>
              </a:lnSpc>
              <a:spcBef>
                <a:spcPts val="400"/>
              </a:spcBef>
              <a:spcAft>
                <a:spcPts val="0"/>
              </a:spcAft>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3" name="Google Shape;123;p2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4" name="Google Shape;124;p2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SzPts val="1400"/>
              <a:buNone/>
              <a:defRPr b="1" sz="1800"/>
            </a:lvl1pPr>
            <a:lvl2pPr indent="-228600" lvl="1" marL="914400" rtl="0" algn="l">
              <a:lnSpc>
                <a:spcPct val="90000"/>
              </a:lnSpc>
              <a:spcBef>
                <a:spcPts val="400"/>
              </a:spcBef>
              <a:spcAft>
                <a:spcPts val="0"/>
              </a:spcAft>
              <a:buSzPts val="1500"/>
              <a:buNone/>
              <a:defRPr b="1" sz="1500"/>
            </a:lvl2pPr>
            <a:lvl3pPr indent="-228600" lvl="2" marL="1371600" rtl="0" algn="l">
              <a:lnSpc>
                <a:spcPct val="90000"/>
              </a:lnSpc>
              <a:spcBef>
                <a:spcPts val="400"/>
              </a:spcBef>
              <a:spcAft>
                <a:spcPts val="0"/>
              </a:spcAft>
              <a:buSzPts val="1400"/>
              <a:buNone/>
              <a:defRPr b="1" sz="1400"/>
            </a:lvl3pPr>
            <a:lvl4pPr indent="-228600" lvl="3" marL="1828800" rtl="0" algn="l">
              <a:lnSpc>
                <a:spcPct val="90000"/>
              </a:lnSpc>
              <a:spcBef>
                <a:spcPts val="400"/>
              </a:spcBef>
              <a:spcAft>
                <a:spcPts val="0"/>
              </a:spcAft>
              <a:buSzPts val="1200"/>
              <a:buNone/>
              <a:defRPr b="1" sz="1200"/>
            </a:lvl4pPr>
            <a:lvl5pPr indent="-228600" lvl="4" marL="2286000" rtl="0" algn="l">
              <a:lnSpc>
                <a:spcPct val="90000"/>
              </a:lnSpc>
              <a:spcBef>
                <a:spcPts val="400"/>
              </a:spcBef>
              <a:spcAft>
                <a:spcPts val="0"/>
              </a:spcAft>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5" name="Google Shape;125;p2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9" name="Google Shape;129;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2" name="Shape 132"/>
        <p:cNvGrpSpPr/>
        <p:nvPr/>
      </p:nvGrpSpPr>
      <p:grpSpPr>
        <a:xfrm>
          <a:off x="0" y="0"/>
          <a:ext cx="0" cy="0"/>
          <a:chOff x="0" y="0"/>
          <a:chExt cx="0" cy="0"/>
        </a:xfrm>
      </p:grpSpPr>
      <p:sp>
        <p:nvSpPr>
          <p:cNvPr id="133" name="Google Shape;133;p3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A6192E"/>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4" name="Google Shape;134;p3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9250" lvl="0" marL="457200" rtl="0" algn="l">
              <a:lnSpc>
                <a:spcPct val="90000"/>
              </a:lnSpc>
              <a:spcBef>
                <a:spcPts val="800"/>
              </a:spcBef>
              <a:spcAft>
                <a:spcPts val="0"/>
              </a:spcAft>
              <a:buSzPts val="1900"/>
              <a:buChar char="o"/>
              <a:defRPr sz="2400"/>
            </a:lvl1pPr>
            <a:lvl2pPr indent="-361950" lvl="1" marL="914400" rtl="0" algn="l">
              <a:lnSpc>
                <a:spcPct val="90000"/>
              </a:lnSpc>
              <a:spcBef>
                <a:spcPts val="400"/>
              </a:spcBef>
              <a:spcAft>
                <a:spcPts val="0"/>
              </a:spcAft>
              <a:buSzPts val="2100"/>
              <a:buChar char="•"/>
              <a:defRPr sz="2100"/>
            </a:lvl2pPr>
            <a:lvl3pPr indent="-342900" lvl="2" marL="1371600" rtl="0" algn="l">
              <a:lnSpc>
                <a:spcPct val="90000"/>
              </a:lnSpc>
              <a:spcBef>
                <a:spcPts val="400"/>
              </a:spcBef>
              <a:spcAft>
                <a:spcPts val="0"/>
              </a:spcAft>
              <a:buSzPts val="1800"/>
              <a:buChar char="▪"/>
              <a:defRPr sz="1800"/>
            </a:lvl3pPr>
            <a:lvl4pPr indent="-323850" lvl="3" marL="1828800" rtl="0" algn="l">
              <a:lnSpc>
                <a:spcPct val="90000"/>
              </a:lnSpc>
              <a:spcBef>
                <a:spcPts val="400"/>
              </a:spcBef>
              <a:spcAft>
                <a:spcPts val="0"/>
              </a:spcAft>
              <a:buSzPts val="1500"/>
              <a:buChar char="✔"/>
              <a:defRPr sz="1500"/>
            </a:lvl4pPr>
            <a:lvl5pPr indent="-323850" lvl="4" marL="2286000" rtl="0" algn="l">
              <a:lnSpc>
                <a:spcPct val="90000"/>
              </a:lnSpc>
              <a:spcBef>
                <a:spcPts val="400"/>
              </a:spcBef>
              <a:spcAft>
                <a:spcPts val="0"/>
              </a:spcAft>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35" name="Google Shape;135;p3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000"/>
              <a:buNone/>
              <a:defRPr sz="1200"/>
            </a:lvl1pPr>
            <a:lvl2pPr indent="-228600" lvl="1" marL="914400" rtl="0" algn="l">
              <a:lnSpc>
                <a:spcPct val="90000"/>
              </a:lnSpc>
              <a:spcBef>
                <a:spcPts val="400"/>
              </a:spcBef>
              <a:spcAft>
                <a:spcPts val="0"/>
              </a:spcAft>
              <a:buSzPts val="1100"/>
              <a:buNone/>
              <a:defRPr sz="1100"/>
            </a:lvl2pPr>
            <a:lvl3pPr indent="-228600" lvl="2" marL="1371600" rtl="0" algn="l">
              <a:lnSpc>
                <a:spcPct val="90000"/>
              </a:lnSpc>
              <a:spcBef>
                <a:spcPts val="400"/>
              </a:spcBef>
              <a:spcAft>
                <a:spcPts val="0"/>
              </a:spcAft>
              <a:buSzPts val="900"/>
              <a:buNone/>
              <a:defRPr sz="900"/>
            </a:lvl3pPr>
            <a:lvl4pPr indent="-228600" lvl="3" marL="1828800" rtl="0" algn="l">
              <a:lnSpc>
                <a:spcPct val="90000"/>
              </a:lnSpc>
              <a:spcBef>
                <a:spcPts val="400"/>
              </a:spcBef>
              <a:spcAft>
                <a:spcPts val="0"/>
              </a:spcAft>
              <a:buSzPts val="800"/>
              <a:buNone/>
              <a:defRPr sz="800"/>
            </a:lvl4pPr>
            <a:lvl5pPr indent="-228600" lvl="4" marL="2286000" rtl="0" algn="l">
              <a:lnSpc>
                <a:spcPct val="90000"/>
              </a:lnSpc>
              <a:spcBef>
                <a:spcPts val="400"/>
              </a:spcBef>
              <a:spcAft>
                <a:spcPts val="0"/>
              </a:spcAft>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36" name="Google Shape;136;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7" name="Shape 137"/>
        <p:cNvGrpSpPr/>
        <p:nvPr/>
      </p:nvGrpSpPr>
      <p:grpSpPr>
        <a:xfrm>
          <a:off x="0" y="0"/>
          <a:ext cx="0" cy="0"/>
          <a:chOff x="0" y="0"/>
          <a:chExt cx="0" cy="0"/>
        </a:xfrm>
      </p:grpSpPr>
      <p:sp>
        <p:nvSpPr>
          <p:cNvPr id="138" name="Google Shape;138;p3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A6192E"/>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9" name="Google Shape;139;p32"/>
          <p:cNvSpPr/>
          <p:nvPr>
            <p:ph idx="2" type="pic"/>
          </p:nvPr>
        </p:nvSpPr>
        <p:spPr>
          <a:xfrm>
            <a:off x="3887391" y="740569"/>
            <a:ext cx="4629300" cy="3655200"/>
          </a:xfrm>
          <a:prstGeom prst="rect">
            <a:avLst/>
          </a:prstGeom>
          <a:noFill/>
          <a:ln>
            <a:noFill/>
          </a:ln>
        </p:spPr>
      </p:sp>
      <p:sp>
        <p:nvSpPr>
          <p:cNvPr id="140" name="Google Shape;140;p3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000"/>
              <a:buNone/>
              <a:defRPr sz="1200"/>
            </a:lvl1pPr>
            <a:lvl2pPr indent="-228600" lvl="1" marL="914400" rtl="0" algn="l">
              <a:lnSpc>
                <a:spcPct val="90000"/>
              </a:lnSpc>
              <a:spcBef>
                <a:spcPts val="400"/>
              </a:spcBef>
              <a:spcAft>
                <a:spcPts val="0"/>
              </a:spcAft>
              <a:buSzPts val="1100"/>
              <a:buNone/>
              <a:defRPr sz="1100"/>
            </a:lvl2pPr>
            <a:lvl3pPr indent="-228600" lvl="2" marL="1371600" rtl="0" algn="l">
              <a:lnSpc>
                <a:spcPct val="90000"/>
              </a:lnSpc>
              <a:spcBef>
                <a:spcPts val="400"/>
              </a:spcBef>
              <a:spcAft>
                <a:spcPts val="0"/>
              </a:spcAft>
              <a:buSzPts val="900"/>
              <a:buNone/>
              <a:defRPr sz="900"/>
            </a:lvl3pPr>
            <a:lvl4pPr indent="-228600" lvl="3" marL="1828800" rtl="0" algn="l">
              <a:lnSpc>
                <a:spcPct val="90000"/>
              </a:lnSpc>
              <a:spcBef>
                <a:spcPts val="400"/>
              </a:spcBef>
              <a:spcAft>
                <a:spcPts val="0"/>
              </a:spcAft>
              <a:buSzPts val="800"/>
              <a:buNone/>
              <a:defRPr sz="800"/>
            </a:lvl4pPr>
            <a:lvl5pPr indent="-228600" lvl="4" marL="2286000" rtl="0" algn="l">
              <a:lnSpc>
                <a:spcPct val="90000"/>
              </a:lnSpc>
              <a:spcBef>
                <a:spcPts val="400"/>
              </a:spcBef>
              <a:spcAft>
                <a:spcPts val="0"/>
              </a:spcAft>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41" name="Google Shape;141;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2.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11" Type="http://schemas.openxmlformats.org/officeDocument/2006/relationships/theme" Target="../theme/theme3.xml"/><Relationship Id="rId10" Type="http://schemas.openxmlformats.org/officeDocument/2006/relationships/slideLayout" Target="../slideLayouts/slideLayout29.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6192E"/>
              </a:buClr>
              <a:buSzPts val="3300"/>
              <a:buFont typeface="Calibri"/>
              <a:buNone/>
              <a:defRPr b="0" i="0" sz="3300" u="none" cap="none" strike="noStrike">
                <a:solidFill>
                  <a:srgbClr val="A6192E"/>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rgbClr val="A6192E"/>
              </a:buClr>
              <a:buSzPts val="1700"/>
              <a:buFont typeface="Courier New"/>
              <a:buChar char="o"/>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rgbClr val="A6192E"/>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rgbClr val="A6192E"/>
              </a:buClr>
              <a:buSzPts val="1500"/>
              <a:buFont typeface="Noto Sans Symbols"/>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rgbClr val="A6192E"/>
              </a:buClr>
              <a:buSzPts val="1400"/>
              <a:buFont typeface="Noto Sans Symbols"/>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rgbClr val="A6192E"/>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53" name="Google Shape;53;p13"/>
          <p:cNvCxnSpPr/>
          <p:nvPr/>
        </p:nvCxnSpPr>
        <p:spPr>
          <a:xfrm rot="10800000">
            <a:off x="-96" y="4857750"/>
            <a:ext cx="6738600" cy="0"/>
          </a:xfrm>
          <a:prstGeom prst="straightConnector1">
            <a:avLst/>
          </a:prstGeom>
          <a:solidFill>
            <a:schemeClr val="accent1"/>
          </a:solidFill>
          <a:ln cap="flat" cmpd="sng" w="9525">
            <a:solidFill>
              <a:srgbClr val="BB0000"/>
            </a:solidFill>
            <a:prstDash val="solid"/>
            <a:round/>
            <a:headEnd len="sm" w="sm" type="none"/>
            <a:tailEnd len="sm" w="sm" type="none"/>
          </a:ln>
        </p:spPr>
      </p:cxnSp>
      <p:pic>
        <p:nvPicPr>
          <p:cNvPr id="54" name="Google Shape;54;p13"/>
          <p:cNvPicPr preferRelativeResize="0"/>
          <p:nvPr/>
        </p:nvPicPr>
        <p:blipFill rotWithShape="1">
          <a:blip r:embed="rId1">
            <a:alphaModFix/>
          </a:blip>
          <a:srcRect b="0" l="0" r="0" t="0"/>
          <a:stretch/>
        </p:blipFill>
        <p:spPr>
          <a:xfrm>
            <a:off x="6912113" y="4418365"/>
            <a:ext cx="2128220" cy="637795"/>
          </a:xfrm>
          <a:prstGeom prst="rect">
            <a:avLst/>
          </a:prstGeom>
          <a:noFill/>
          <a:ln>
            <a:noFill/>
          </a:ln>
        </p:spPr>
      </p:pic>
      <p:sp>
        <p:nvSpPr>
          <p:cNvPr id="55" name="Google Shape;55;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Calibri"/>
                <a:ea typeface="Calibri"/>
                <a:cs typeface="Calibri"/>
                <a:sym typeface="Calibri"/>
              </a:defRPr>
            </a:lvl1pPr>
            <a:lvl2pPr lvl="1" rtl="0" algn="r">
              <a:buNone/>
              <a:defRPr sz="1300">
                <a:solidFill>
                  <a:schemeClr val="dk1"/>
                </a:solidFill>
                <a:latin typeface="Calibri"/>
                <a:ea typeface="Calibri"/>
                <a:cs typeface="Calibri"/>
                <a:sym typeface="Calibri"/>
              </a:defRPr>
            </a:lvl2pPr>
            <a:lvl3pPr lvl="2" rtl="0" algn="r">
              <a:buNone/>
              <a:defRPr sz="1300">
                <a:solidFill>
                  <a:schemeClr val="dk1"/>
                </a:solidFill>
                <a:latin typeface="Calibri"/>
                <a:ea typeface="Calibri"/>
                <a:cs typeface="Calibri"/>
                <a:sym typeface="Calibri"/>
              </a:defRPr>
            </a:lvl3pPr>
            <a:lvl4pPr lvl="3" rtl="0" algn="r">
              <a:buNone/>
              <a:defRPr sz="1300">
                <a:solidFill>
                  <a:schemeClr val="dk1"/>
                </a:solidFill>
                <a:latin typeface="Calibri"/>
                <a:ea typeface="Calibri"/>
                <a:cs typeface="Calibri"/>
                <a:sym typeface="Calibri"/>
              </a:defRPr>
            </a:lvl4pPr>
            <a:lvl5pPr lvl="4" rtl="0" algn="r">
              <a:buNone/>
              <a:defRPr sz="1300">
                <a:solidFill>
                  <a:schemeClr val="dk1"/>
                </a:solidFill>
                <a:latin typeface="Calibri"/>
                <a:ea typeface="Calibri"/>
                <a:cs typeface="Calibri"/>
                <a:sym typeface="Calibri"/>
              </a:defRPr>
            </a:lvl5pPr>
            <a:lvl6pPr lvl="5" rtl="0" algn="r">
              <a:buNone/>
              <a:defRPr sz="1300">
                <a:solidFill>
                  <a:schemeClr val="dk1"/>
                </a:solidFill>
                <a:latin typeface="Calibri"/>
                <a:ea typeface="Calibri"/>
                <a:cs typeface="Calibri"/>
                <a:sym typeface="Calibri"/>
              </a:defRPr>
            </a:lvl6pPr>
            <a:lvl7pPr lvl="6" rtl="0" algn="r">
              <a:buNone/>
              <a:defRPr sz="1300">
                <a:solidFill>
                  <a:schemeClr val="dk1"/>
                </a:solidFill>
                <a:latin typeface="Calibri"/>
                <a:ea typeface="Calibri"/>
                <a:cs typeface="Calibri"/>
                <a:sym typeface="Calibri"/>
              </a:defRPr>
            </a:lvl7pPr>
            <a:lvl8pPr lvl="7" rtl="0" algn="r">
              <a:buNone/>
              <a:defRPr sz="1300">
                <a:solidFill>
                  <a:schemeClr val="dk1"/>
                </a:solidFill>
                <a:latin typeface="Calibri"/>
                <a:ea typeface="Calibri"/>
                <a:cs typeface="Calibri"/>
                <a:sym typeface="Calibri"/>
              </a:defRPr>
            </a:lvl8pPr>
            <a:lvl9pPr lvl="8" rtl="0" algn="r">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6192E"/>
              </a:buClr>
              <a:buSzPts val="3300"/>
              <a:buFont typeface="Calibri"/>
              <a:buNone/>
              <a:defRPr b="0" i="0" sz="3300" u="none" cap="none" strike="noStrike">
                <a:solidFill>
                  <a:srgbClr val="A6192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rgbClr val="A6192E"/>
              </a:buClr>
              <a:buSzPts val="1700"/>
              <a:buFont typeface="Courier New"/>
              <a:buChar char="o"/>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rgbClr val="A6192E"/>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rgbClr val="A6192E"/>
              </a:buClr>
              <a:buSzPts val="1500"/>
              <a:buFont typeface="Noto Sans Symbols"/>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rgbClr val="A6192E"/>
              </a:buClr>
              <a:buSzPts val="1400"/>
              <a:buFont typeface="Noto Sans Symbols"/>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rgbClr val="A6192E"/>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99" name="Google Shape;99;p23"/>
          <p:cNvCxnSpPr/>
          <p:nvPr/>
        </p:nvCxnSpPr>
        <p:spPr>
          <a:xfrm rot="10800000">
            <a:off x="-96" y="4857750"/>
            <a:ext cx="6738600" cy="0"/>
          </a:xfrm>
          <a:prstGeom prst="straightConnector1">
            <a:avLst/>
          </a:prstGeom>
          <a:solidFill>
            <a:schemeClr val="accent1"/>
          </a:solidFill>
          <a:ln cap="flat" cmpd="sng" w="9525">
            <a:solidFill>
              <a:srgbClr val="BB0000"/>
            </a:solidFill>
            <a:prstDash val="solid"/>
            <a:round/>
            <a:headEnd len="sm" w="sm" type="none"/>
            <a:tailEnd len="sm" w="sm" type="none"/>
          </a:ln>
        </p:spPr>
      </p:cxnSp>
      <p:pic>
        <p:nvPicPr>
          <p:cNvPr id="100" name="Google Shape;100;p23"/>
          <p:cNvPicPr preferRelativeResize="0"/>
          <p:nvPr/>
        </p:nvPicPr>
        <p:blipFill rotWithShape="1">
          <a:blip r:embed="rId1">
            <a:alphaModFix/>
          </a:blip>
          <a:srcRect b="0" l="0" r="0" t="0"/>
          <a:stretch/>
        </p:blipFill>
        <p:spPr>
          <a:xfrm>
            <a:off x="6912113" y="4418365"/>
            <a:ext cx="2128220" cy="637795"/>
          </a:xfrm>
          <a:prstGeom prst="rect">
            <a:avLst/>
          </a:prstGeom>
          <a:noFill/>
          <a:ln>
            <a:noFill/>
          </a:ln>
        </p:spPr>
      </p:pic>
      <p:sp>
        <p:nvSpPr>
          <p:cNvPr id="101" name="Google Shape;101;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14.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14.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4.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52.png"/><Relationship Id="rId8"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jpg"/><Relationship Id="rId5" Type="http://schemas.openxmlformats.org/officeDocument/2006/relationships/image" Target="../media/image3.png"/><Relationship Id="rId6" Type="http://schemas.openxmlformats.org/officeDocument/2006/relationships/image" Target="../media/image2.jpg"/><Relationship Id="rId7" Type="http://schemas.openxmlformats.org/officeDocument/2006/relationships/image" Target="../media/image13.png"/><Relationship Id="rId8"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50.png"/><Relationship Id="rId5"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drive.google.com/file/d/1ag-VL-WLdS13QjaIjIL34l_lvPwS-cks/view" TargetMode="Externa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3"/>
          <p:cNvSpPr txBox="1"/>
          <p:nvPr/>
        </p:nvSpPr>
        <p:spPr>
          <a:xfrm>
            <a:off x="1979225" y="2958450"/>
            <a:ext cx="5528400" cy="664800"/>
          </a:xfrm>
          <a:prstGeom prst="rect">
            <a:avLst/>
          </a:prstGeom>
          <a:noFill/>
          <a:ln>
            <a:noFill/>
          </a:ln>
        </p:spPr>
        <p:txBody>
          <a:bodyPr anchorCtr="0" anchor="t" bIns="34275" lIns="68575" spcFirstLastPara="1" rIns="68575" wrap="square" tIns="34275">
            <a:spAutoFit/>
          </a:bodyPr>
          <a:lstStyle/>
          <a:p>
            <a:pPr indent="0" lvl="0" marL="0" rtl="0" algn="ctr">
              <a:lnSpc>
                <a:spcPct val="115000"/>
              </a:lnSpc>
              <a:spcBef>
                <a:spcPts val="0"/>
              </a:spcBef>
              <a:spcAft>
                <a:spcPts val="0"/>
              </a:spcAft>
              <a:buClr>
                <a:schemeClr val="dk1"/>
              </a:buClr>
              <a:buSzPts val="688"/>
              <a:buFont typeface="Arial"/>
              <a:buNone/>
            </a:pPr>
            <a:r>
              <a:rPr lang="en" sz="1800">
                <a:solidFill>
                  <a:schemeClr val="dk1"/>
                </a:solidFill>
                <a:latin typeface="Calibri"/>
                <a:ea typeface="Calibri"/>
                <a:cs typeface="Calibri"/>
                <a:sym typeface="Calibri"/>
              </a:rPr>
              <a:t>Yachen Guo, </a:t>
            </a:r>
            <a:r>
              <a:rPr lang="en" sz="1800">
                <a:solidFill>
                  <a:schemeClr val="dk1"/>
                </a:solidFill>
                <a:latin typeface="Calibri"/>
                <a:ea typeface="Calibri"/>
                <a:cs typeface="Calibri"/>
                <a:sym typeface="Calibri"/>
              </a:rPr>
              <a:t>Adithi Reddy Kallem, Satvik Kumar, </a:t>
            </a:r>
            <a:endParaRPr sz="1800">
              <a:solidFill>
                <a:schemeClr val="dk1"/>
              </a:solidFill>
              <a:latin typeface="Calibri"/>
              <a:ea typeface="Calibri"/>
              <a:cs typeface="Calibri"/>
              <a:sym typeface="Calibri"/>
            </a:endParaRPr>
          </a:p>
          <a:p>
            <a:pPr indent="0" lvl="0" marL="0" rtl="0" algn="ctr">
              <a:lnSpc>
                <a:spcPct val="115000"/>
              </a:lnSpc>
              <a:spcBef>
                <a:spcPts val="0"/>
              </a:spcBef>
              <a:spcAft>
                <a:spcPts val="0"/>
              </a:spcAft>
              <a:buClr>
                <a:schemeClr val="dk1"/>
              </a:buClr>
              <a:buSzPts val="688"/>
              <a:buFont typeface="Arial"/>
              <a:buNone/>
            </a:pPr>
            <a:r>
              <a:rPr lang="en" sz="1800">
                <a:solidFill>
                  <a:schemeClr val="dk1"/>
                </a:solidFill>
                <a:latin typeface="Calibri"/>
                <a:ea typeface="Calibri"/>
                <a:cs typeface="Calibri"/>
                <a:sym typeface="Calibri"/>
              </a:rPr>
              <a:t>Ananya Raghupathy, </a:t>
            </a:r>
            <a:r>
              <a:rPr lang="en" sz="1800">
                <a:solidFill>
                  <a:schemeClr val="dk1"/>
                </a:solidFill>
                <a:latin typeface="Calibri"/>
                <a:ea typeface="Calibri"/>
                <a:cs typeface="Calibri"/>
                <a:sym typeface="Calibri"/>
              </a:rPr>
              <a:t>Jonathan Wang, </a:t>
            </a:r>
            <a:r>
              <a:rPr lang="en" sz="1800">
                <a:solidFill>
                  <a:schemeClr val="dk1"/>
                </a:solidFill>
                <a:latin typeface="Calibri"/>
                <a:ea typeface="Calibri"/>
                <a:cs typeface="Calibri"/>
                <a:sym typeface="Calibri"/>
              </a:rPr>
              <a:t>Chengyuan</a:t>
            </a:r>
            <a:r>
              <a:rPr lang="en" sz="1800">
                <a:solidFill>
                  <a:schemeClr val="dk1"/>
                </a:solidFill>
                <a:latin typeface="Calibri"/>
                <a:ea typeface="Calibri"/>
                <a:cs typeface="Calibri"/>
                <a:sym typeface="Calibri"/>
              </a:rPr>
              <a:t> Zhang</a:t>
            </a:r>
            <a:endParaRPr sz="1800">
              <a:latin typeface="Calibri"/>
              <a:ea typeface="Calibri"/>
              <a:cs typeface="Calibri"/>
              <a:sym typeface="Calibri"/>
            </a:endParaRPr>
          </a:p>
        </p:txBody>
      </p:sp>
      <p:sp>
        <p:nvSpPr>
          <p:cNvPr id="147" name="Google Shape;147;p33"/>
          <p:cNvSpPr txBox="1"/>
          <p:nvPr/>
        </p:nvSpPr>
        <p:spPr>
          <a:xfrm>
            <a:off x="731530" y="1556290"/>
            <a:ext cx="8023800" cy="992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6192E"/>
              </a:buClr>
              <a:buSzPts val="3000"/>
              <a:buFont typeface="Calibri"/>
              <a:buNone/>
            </a:pPr>
            <a:r>
              <a:rPr lang="en" sz="3600">
                <a:solidFill>
                  <a:srgbClr val="A6192E"/>
                </a:solidFill>
                <a:latin typeface="Calibri"/>
                <a:ea typeface="Calibri"/>
                <a:cs typeface="Calibri"/>
                <a:sym typeface="Calibri"/>
              </a:rPr>
              <a:t>US Ignite</a:t>
            </a:r>
            <a:r>
              <a:rPr b="0" i="0" lang="en" sz="3600" u="none" cap="none" strike="noStrike">
                <a:solidFill>
                  <a:srgbClr val="A6192E"/>
                </a:solidFill>
                <a:latin typeface="Calibri"/>
                <a:ea typeface="Calibri"/>
                <a:cs typeface="Calibri"/>
                <a:sym typeface="Calibri"/>
              </a:rPr>
              <a:t> – </a:t>
            </a:r>
            <a:r>
              <a:rPr lang="en" sz="3600">
                <a:solidFill>
                  <a:srgbClr val="A6192E"/>
                </a:solidFill>
                <a:latin typeface="Calibri"/>
                <a:ea typeface="Calibri"/>
                <a:cs typeface="Calibri"/>
                <a:sym typeface="Calibri"/>
              </a:rPr>
              <a:t>Fort Carson</a:t>
            </a:r>
            <a:endParaRPr sz="3600"/>
          </a:p>
          <a:p>
            <a:pPr indent="0" lvl="0" marL="0" marR="0" rtl="0" algn="ctr">
              <a:lnSpc>
                <a:spcPct val="100000"/>
              </a:lnSpc>
              <a:spcBef>
                <a:spcPts val="0"/>
              </a:spcBef>
              <a:spcAft>
                <a:spcPts val="0"/>
              </a:spcAft>
              <a:buClr>
                <a:srgbClr val="000000"/>
              </a:buClr>
              <a:buSzPts val="1800"/>
              <a:buFont typeface="Calibri"/>
              <a:buNone/>
            </a:pPr>
            <a:r>
              <a:rPr lang="en" sz="2400">
                <a:latin typeface="Calibri"/>
                <a:ea typeface="Calibri"/>
                <a:cs typeface="Calibri"/>
                <a:sym typeface="Calibri"/>
              </a:rPr>
              <a:t>Fall 2022 </a:t>
            </a:r>
            <a:r>
              <a:rPr lang="en" sz="2400">
                <a:latin typeface="Calibri"/>
                <a:ea typeface="Calibri"/>
                <a:cs typeface="Calibri"/>
                <a:sym typeface="Calibri"/>
              </a:rPr>
              <a:t>Final Presentation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2"/>
          <p:cNvPicPr preferRelativeResize="0"/>
          <p:nvPr/>
        </p:nvPicPr>
        <p:blipFill>
          <a:blip r:embed="rId3">
            <a:alphaModFix/>
          </a:blip>
          <a:stretch>
            <a:fillRect/>
          </a:stretch>
        </p:blipFill>
        <p:spPr>
          <a:xfrm>
            <a:off x="152400" y="1334494"/>
            <a:ext cx="8839200" cy="3056340"/>
          </a:xfrm>
          <a:prstGeom prst="rect">
            <a:avLst/>
          </a:prstGeom>
          <a:noFill/>
          <a:ln>
            <a:noFill/>
          </a:ln>
        </p:spPr>
      </p:pic>
      <p:sp>
        <p:nvSpPr>
          <p:cNvPr id="225" name="Google Shape;225;p42"/>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Timeline</a:t>
            </a:r>
            <a:endParaRPr sz="2500">
              <a:solidFill>
                <a:schemeClr val="lt1"/>
              </a:solidFill>
              <a:latin typeface="Calibri"/>
              <a:ea typeface="Calibri"/>
              <a:cs typeface="Calibri"/>
              <a:sym typeface="Calibri"/>
            </a:endParaRPr>
          </a:p>
        </p:txBody>
      </p:sp>
      <p:sp>
        <p:nvSpPr>
          <p:cNvPr id="226" name="Google Shape;22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32" name="Google Shape;232;p43"/>
          <p:cNvPicPr preferRelativeResize="0"/>
          <p:nvPr/>
        </p:nvPicPr>
        <p:blipFill>
          <a:blip r:embed="rId3">
            <a:alphaModFix/>
          </a:blip>
          <a:stretch>
            <a:fillRect/>
          </a:stretch>
        </p:blipFill>
        <p:spPr>
          <a:xfrm>
            <a:off x="5504575" y="419725"/>
            <a:ext cx="3204251" cy="3909575"/>
          </a:xfrm>
          <a:prstGeom prst="rect">
            <a:avLst/>
          </a:prstGeom>
          <a:noFill/>
          <a:ln>
            <a:noFill/>
          </a:ln>
        </p:spPr>
      </p:pic>
      <p:sp>
        <p:nvSpPr>
          <p:cNvPr id="233" name="Google Shape;233;p43"/>
          <p:cNvSpPr/>
          <p:nvPr/>
        </p:nvSpPr>
        <p:spPr>
          <a:xfrm>
            <a:off x="2131825" y="2125238"/>
            <a:ext cx="1902275" cy="859300"/>
          </a:xfrm>
          <a:prstGeom prst="flowChartProcess">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Over 30,000 commuters daily</a:t>
            </a:r>
            <a:endParaRPr/>
          </a:p>
        </p:txBody>
      </p:sp>
      <p:sp>
        <p:nvSpPr>
          <p:cNvPr id="234" name="Google Shape;234;p43"/>
          <p:cNvSpPr/>
          <p:nvPr/>
        </p:nvSpPr>
        <p:spPr>
          <a:xfrm>
            <a:off x="2131825" y="3358450"/>
            <a:ext cx="1902275" cy="859300"/>
          </a:xfrm>
          <a:prstGeom prst="flowChartProcess">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 main gates</a:t>
            </a:r>
            <a:endParaRPr/>
          </a:p>
        </p:txBody>
      </p:sp>
      <p:sp>
        <p:nvSpPr>
          <p:cNvPr id="235" name="Google Shape;235;p43"/>
          <p:cNvSpPr/>
          <p:nvPr/>
        </p:nvSpPr>
        <p:spPr>
          <a:xfrm>
            <a:off x="2131825" y="892038"/>
            <a:ext cx="1902275" cy="859300"/>
          </a:xfrm>
          <a:prstGeom prst="flowChartProcess">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3rd Largest Employer in Colorado</a:t>
            </a:r>
            <a:endParaRPr/>
          </a:p>
        </p:txBody>
      </p:sp>
      <p:sp>
        <p:nvSpPr>
          <p:cNvPr id="236" name="Google Shape;236;p43"/>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Fort Carson Background</a:t>
            </a:r>
            <a:endParaRPr sz="25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4"/>
          <p:cNvSpPr txBox="1"/>
          <p:nvPr>
            <p:ph idx="1" type="body"/>
          </p:nvPr>
        </p:nvSpPr>
        <p:spPr>
          <a:xfrm>
            <a:off x="628650" y="774026"/>
            <a:ext cx="7886700" cy="3757500"/>
          </a:xfrm>
          <a:prstGeom prst="rect">
            <a:avLst/>
          </a:prstGeom>
        </p:spPr>
        <p:txBody>
          <a:bodyPr anchorCtr="0" anchor="t" bIns="34275" lIns="68575" spcFirstLastPara="1" rIns="68575" wrap="square" tIns="34275">
            <a:normAutofit/>
          </a:bodyPr>
          <a:lstStyle/>
          <a:p>
            <a:pPr indent="-317500" lvl="0" marL="457200" rtl="0" algn="l">
              <a:lnSpc>
                <a:spcPct val="150000"/>
              </a:lnSpc>
              <a:spcBef>
                <a:spcPts val="800"/>
              </a:spcBef>
              <a:spcAft>
                <a:spcPts val="0"/>
              </a:spcAft>
              <a:buSzPts val="1400"/>
              <a:buAutoNum type="arabicParenR"/>
            </a:pPr>
            <a:r>
              <a:rPr lang="en" sz="2000"/>
              <a:t>A script that can d</a:t>
            </a:r>
            <a:r>
              <a:rPr lang="en" sz="2000"/>
              <a:t>efine a BRAG Safety Metric for each “nearby” road:</a:t>
            </a:r>
            <a:endParaRPr sz="2000"/>
          </a:p>
          <a:p>
            <a:pPr indent="0" lvl="0" marL="0" rtl="0" algn="l">
              <a:lnSpc>
                <a:spcPct val="150000"/>
              </a:lnSpc>
              <a:spcBef>
                <a:spcPts val="800"/>
              </a:spcBef>
              <a:spcAft>
                <a:spcPts val="0"/>
              </a:spcAft>
              <a:buNone/>
            </a:pPr>
            <a:r>
              <a:t/>
            </a:r>
            <a:endParaRPr sz="2000"/>
          </a:p>
          <a:p>
            <a:pPr indent="0" lvl="0" marL="0" rtl="0" algn="l">
              <a:lnSpc>
                <a:spcPct val="150000"/>
              </a:lnSpc>
              <a:spcBef>
                <a:spcPts val="800"/>
              </a:spcBef>
              <a:spcAft>
                <a:spcPts val="0"/>
              </a:spcAft>
              <a:buNone/>
            </a:pPr>
            <a:r>
              <a:t/>
            </a:r>
            <a:endParaRPr sz="2000"/>
          </a:p>
          <a:p>
            <a:pPr indent="0" lvl="0" marL="0" rtl="0" algn="l">
              <a:lnSpc>
                <a:spcPct val="150000"/>
              </a:lnSpc>
              <a:spcBef>
                <a:spcPts val="800"/>
              </a:spcBef>
              <a:spcAft>
                <a:spcPts val="0"/>
              </a:spcAft>
              <a:buNone/>
            </a:pPr>
            <a:r>
              <a:t/>
            </a:r>
            <a:endParaRPr sz="2000"/>
          </a:p>
          <a:p>
            <a:pPr indent="0" lvl="0" marL="0" rtl="0" algn="l">
              <a:lnSpc>
                <a:spcPct val="150000"/>
              </a:lnSpc>
              <a:spcBef>
                <a:spcPts val="800"/>
              </a:spcBef>
              <a:spcAft>
                <a:spcPts val="0"/>
              </a:spcAft>
              <a:buNone/>
            </a:pPr>
            <a:r>
              <a:t/>
            </a:r>
            <a:endParaRPr sz="2000"/>
          </a:p>
          <a:p>
            <a:pPr indent="0" lvl="0" marL="0" rtl="0" algn="l">
              <a:lnSpc>
                <a:spcPct val="150000"/>
              </a:lnSpc>
              <a:spcBef>
                <a:spcPts val="800"/>
              </a:spcBef>
              <a:spcAft>
                <a:spcPts val="0"/>
              </a:spcAft>
              <a:buNone/>
            </a:pPr>
            <a:r>
              <a:t/>
            </a:r>
            <a:endParaRPr sz="2000"/>
          </a:p>
          <a:p>
            <a:pPr indent="-317500" lvl="0" marL="457200" rtl="0" algn="l">
              <a:lnSpc>
                <a:spcPct val="150000"/>
              </a:lnSpc>
              <a:spcBef>
                <a:spcPts val="800"/>
              </a:spcBef>
              <a:spcAft>
                <a:spcPts val="0"/>
              </a:spcAft>
              <a:buSzPts val="1400"/>
              <a:buAutoNum type="arabicParenR"/>
            </a:pPr>
            <a:r>
              <a:rPr lang="en" sz="2000"/>
              <a:t>Output: Excel file + Dashboard</a:t>
            </a:r>
            <a:endParaRPr sz="2000"/>
          </a:p>
        </p:txBody>
      </p:sp>
      <p:pic>
        <p:nvPicPr>
          <p:cNvPr id="242" name="Google Shape;242;p44"/>
          <p:cNvPicPr preferRelativeResize="0"/>
          <p:nvPr/>
        </p:nvPicPr>
        <p:blipFill rotWithShape="1">
          <a:blip r:embed="rId3">
            <a:alphaModFix/>
          </a:blip>
          <a:srcRect b="11418" l="0" r="0" t="0"/>
          <a:stretch/>
        </p:blipFill>
        <p:spPr>
          <a:xfrm>
            <a:off x="2437138" y="1379938"/>
            <a:ext cx="4269726" cy="2545676"/>
          </a:xfrm>
          <a:prstGeom prst="rect">
            <a:avLst/>
          </a:prstGeom>
          <a:noFill/>
          <a:ln>
            <a:noFill/>
          </a:ln>
        </p:spPr>
      </p:pic>
      <p:sp>
        <p:nvSpPr>
          <p:cNvPr id="243" name="Google Shape;243;p44"/>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Client Deliverables</a:t>
            </a:r>
            <a:endParaRPr sz="2500">
              <a:solidFill>
                <a:schemeClr val="lt1"/>
              </a:solidFill>
              <a:latin typeface="Calibri"/>
              <a:ea typeface="Calibri"/>
              <a:cs typeface="Calibri"/>
              <a:sym typeface="Calibri"/>
            </a:endParaRPr>
          </a:p>
        </p:txBody>
      </p:sp>
      <p:sp>
        <p:nvSpPr>
          <p:cNvPr id="244" name="Google Shape;24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12" type="sldNum"/>
          </p:nvPr>
        </p:nvSpPr>
        <p:spPr>
          <a:xfrm>
            <a:off x="8519909" y="4712976"/>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50" name="Google Shape;250;p45"/>
          <p:cNvPicPr preferRelativeResize="0"/>
          <p:nvPr/>
        </p:nvPicPr>
        <p:blipFill>
          <a:blip r:embed="rId3">
            <a:alphaModFix/>
          </a:blip>
          <a:stretch>
            <a:fillRect/>
          </a:stretch>
        </p:blipFill>
        <p:spPr>
          <a:xfrm>
            <a:off x="4762151" y="398700"/>
            <a:ext cx="4065951" cy="3884475"/>
          </a:xfrm>
          <a:prstGeom prst="rect">
            <a:avLst/>
          </a:prstGeom>
          <a:noFill/>
          <a:ln>
            <a:noFill/>
          </a:ln>
        </p:spPr>
      </p:pic>
      <p:pic>
        <p:nvPicPr>
          <p:cNvPr id="251" name="Google Shape;251;p45"/>
          <p:cNvPicPr preferRelativeResize="0"/>
          <p:nvPr/>
        </p:nvPicPr>
        <p:blipFill>
          <a:blip r:embed="rId4">
            <a:alphaModFix/>
          </a:blip>
          <a:stretch>
            <a:fillRect/>
          </a:stretch>
        </p:blipFill>
        <p:spPr>
          <a:xfrm>
            <a:off x="233525" y="872833"/>
            <a:ext cx="4267200" cy="3247339"/>
          </a:xfrm>
          <a:prstGeom prst="rect">
            <a:avLst/>
          </a:prstGeom>
          <a:noFill/>
          <a:ln>
            <a:noFill/>
          </a:ln>
        </p:spPr>
      </p:pic>
      <p:sp>
        <p:nvSpPr>
          <p:cNvPr id="252" name="Google Shape;252;p45"/>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Roads</a:t>
            </a:r>
            <a:endParaRPr sz="25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58" name="Google Shape;258;p46"/>
          <p:cNvPicPr preferRelativeResize="0"/>
          <p:nvPr/>
        </p:nvPicPr>
        <p:blipFill>
          <a:blip r:embed="rId3">
            <a:alphaModFix/>
          </a:blip>
          <a:stretch>
            <a:fillRect/>
          </a:stretch>
        </p:blipFill>
        <p:spPr>
          <a:xfrm>
            <a:off x="80250" y="1179781"/>
            <a:ext cx="8839200" cy="2783935"/>
          </a:xfrm>
          <a:prstGeom prst="rect">
            <a:avLst/>
          </a:prstGeom>
          <a:noFill/>
          <a:ln>
            <a:noFill/>
          </a:ln>
        </p:spPr>
      </p:pic>
      <p:pic>
        <p:nvPicPr>
          <p:cNvPr id="259" name="Google Shape;259;p46"/>
          <p:cNvPicPr preferRelativeResize="0"/>
          <p:nvPr/>
        </p:nvPicPr>
        <p:blipFill rotWithShape="1">
          <a:blip r:embed="rId4">
            <a:alphaModFix/>
          </a:blip>
          <a:srcRect b="14510" l="22071" r="15545" t="31041"/>
          <a:stretch/>
        </p:blipFill>
        <p:spPr>
          <a:xfrm>
            <a:off x="7519275" y="2138825"/>
            <a:ext cx="1400177" cy="1167598"/>
          </a:xfrm>
          <a:prstGeom prst="rect">
            <a:avLst/>
          </a:prstGeom>
          <a:noFill/>
          <a:ln>
            <a:noFill/>
          </a:ln>
        </p:spPr>
      </p:pic>
      <p:sp>
        <p:nvSpPr>
          <p:cNvPr id="260" name="Google Shape;260;p46"/>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Model Development</a:t>
            </a:r>
            <a:endParaRPr sz="25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7"/>
          <p:cNvSpPr txBox="1"/>
          <p:nvPr/>
        </p:nvSpPr>
        <p:spPr>
          <a:xfrm>
            <a:off x="216175" y="1233200"/>
            <a:ext cx="6423600" cy="1708500"/>
          </a:xfrm>
          <a:prstGeom prst="rect">
            <a:avLst/>
          </a:prstGeom>
          <a:noFill/>
          <a:ln>
            <a:noFill/>
          </a:ln>
        </p:spPr>
        <p:txBody>
          <a:bodyPr anchorCtr="0" anchor="t" bIns="91425" lIns="91425" spcFirstLastPara="1" rIns="91425" wrap="square" tIns="91425">
            <a:spAutoFit/>
          </a:bodyPr>
          <a:lstStyle/>
          <a:p>
            <a:pPr indent="-317500" lvl="1" marL="914400" marR="0" rtl="0" algn="l">
              <a:lnSpc>
                <a:spcPct val="150000"/>
              </a:lnSpc>
              <a:spcBef>
                <a:spcPts val="400"/>
              </a:spcBef>
              <a:spcAft>
                <a:spcPts val="0"/>
              </a:spcAft>
              <a:buClr>
                <a:srgbClr val="A6192E"/>
              </a:buClr>
              <a:buSzPts val="1400"/>
              <a:buChar char="○"/>
            </a:pPr>
            <a:r>
              <a:rPr lang="en" sz="1800">
                <a:solidFill>
                  <a:schemeClr val="dk1"/>
                </a:solidFill>
                <a:latin typeface="Calibri"/>
                <a:ea typeface="Calibri"/>
                <a:cs typeface="Calibri"/>
                <a:sym typeface="Calibri"/>
              </a:rPr>
              <a:t>Decision Tree algorithm for better readability </a:t>
            </a:r>
            <a:endParaRPr sz="1800">
              <a:solidFill>
                <a:schemeClr val="dk1"/>
              </a:solidFill>
              <a:latin typeface="Calibri"/>
              <a:ea typeface="Calibri"/>
              <a:cs typeface="Calibri"/>
              <a:sym typeface="Calibri"/>
            </a:endParaRPr>
          </a:p>
          <a:p>
            <a:pPr indent="-317500" lvl="1" marL="914400" marR="0" rtl="0" algn="l">
              <a:lnSpc>
                <a:spcPct val="150000"/>
              </a:lnSpc>
              <a:spcBef>
                <a:spcPts val="0"/>
              </a:spcBef>
              <a:spcAft>
                <a:spcPts val="0"/>
              </a:spcAft>
              <a:buClr>
                <a:srgbClr val="A6192E"/>
              </a:buClr>
              <a:buSzPts val="1400"/>
              <a:buChar char="○"/>
            </a:pPr>
            <a:r>
              <a:rPr lang="en" sz="1800">
                <a:solidFill>
                  <a:schemeClr val="dk1"/>
                </a:solidFill>
                <a:latin typeface="Calibri"/>
                <a:ea typeface="Calibri"/>
                <a:cs typeface="Calibri"/>
                <a:sym typeface="Calibri"/>
              </a:rPr>
              <a:t>Choosing f1_score as the </a:t>
            </a:r>
            <a:r>
              <a:rPr lang="en" sz="1800">
                <a:solidFill>
                  <a:schemeClr val="dk1"/>
                </a:solidFill>
                <a:latin typeface="Calibri"/>
                <a:ea typeface="Calibri"/>
                <a:cs typeface="Calibri"/>
                <a:sym typeface="Calibri"/>
              </a:rPr>
              <a:t>metric</a:t>
            </a: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317500" lvl="1" marL="914400" marR="0" rtl="0" algn="l">
              <a:lnSpc>
                <a:spcPct val="150000"/>
              </a:lnSpc>
              <a:spcBef>
                <a:spcPts val="0"/>
              </a:spcBef>
              <a:spcAft>
                <a:spcPts val="0"/>
              </a:spcAft>
              <a:buClr>
                <a:srgbClr val="A6192E"/>
              </a:buClr>
              <a:buSzPts val="1400"/>
              <a:buChar char="○"/>
            </a:pPr>
            <a:r>
              <a:rPr lang="en" sz="1800">
                <a:solidFill>
                  <a:schemeClr val="dk1"/>
                </a:solidFill>
                <a:latin typeface="Calibri"/>
                <a:ea typeface="Calibri"/>
                <a:cs typeface="Calibri"/>
                <a:sym typeface="Calibri"/>
              </a:rPr>
              <a:t>Test metrics: 0.98</a:t>
            </a:r>
            <a:endParaRPr sz="1800">
              <a:solidFill>
                <a:schemeClr val="dk1"/>
              </a:solidFill>
              <a:latin typeface="Calibri"/>
              <a:ea typeface="Calibri"/>
              <a:cs typeface="Calibri"/>
              <a:sym typeface="Calibri"/>
            </a:endParaRPr>
          </a:p>
          <a:p>
            <a:pPr indent="-317500" lvl="2" marL="1371600" marR="0" rtl="0" algn="l">
              <a:lnSpc>
                <a:spcPct val="150000"/>
              </a:lnSpc>
              <a:spcBef>
                <a:spcPts val="0"/>
              </a:spcBef>
              <a:spcAft>
                <a:spcPts val="0"/>
              </a:spcAft>
              <a:buClr>
                <a:srgbClr val="A6192E"/>
              </a:buClr>
              <a:buSzPts val="1400"/>
              <a:buFont typeface="Noto Sans Symbols"/>
              <a:buChar char="■"/>
            </a:pPr>
            <a:r>
              <a:rPr lang="en" sz="1800">
                <a:solidFill>
                  <a:schemeClr val="dk1"/>
                </a:solidFill>
                <a:latin typeface="Calibri"/>
                <a:ea typeface="Calibri"/>
                <a:cs typeface="Calibri"/>
                <a:sym typeface="Calibri"/>
              </a:rPr>
              <a:t>Size of the dataset </a:t>
            </a:r>
            <a:endParaRPr>
              <a:latin typeface="Calibri"/>
              <a:ea typeface="Calibri"/>
              <a:cs typeface="Calibri"/>
              <a:sym typeface="Calibri"/>
            </a:endParaRPr>
          </a:p>
        </p:txBody>
      </p:sp>
      <p:sp>
        <p:nvSpPr>
          <p:cNvPr id="266" name="Google Shape;266;p47"/>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Early Model Development and Output (Pre-Midterm)</a:t>
            </a:r>
            <a:endParaRPr sz="2500">
              <a:solidFill>
                <a:schemeClr val="lt1"/>
              </a:solidFill>
              <a:latin typeface="Calibri"/>
              <a:ea typeface="Calibri"/>
              <a:cs typeface="Calibri"/>
              <a:sym typeface="Calibri"/>
            </a:endParaRPr>
          </a:p>
        </p:txBody>
      </p:sp>
      <p:sp>
        <p:nvSpPr>
          <p:cNvPr id="267" name="Google Shape;26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ph idx="1" type="body"/>
          </p:nvPr>
        </p:nvSpPr>
        <p:spPr>
          <a:xfrm>
            <a:off x="628650" y="806826"/>
            <a:ext cx="7886700" cy="3724500"/>
          </a:xfrm>
          <a:prstGeom prst="rect">
            <a:avLst/>
          </a:prstGeom>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SzPts val="1500"/>
              <a:buAutoNum type="arabicPeriod"/>
            </a:pPr>
            <a:r>
              <a:rPr lang="en"/>
              <a:t>Re-evaluate model to investigate the suspiciously high f1-score</a:t>
            </a:r>
            <a:endParaRPr/>
          </a:p>
          <a:p>
            <a:pPr indent="-317500" lvl="1" marL="914400" rtl="0" algn="l">
              <a:lnSpc>
                <a:spcPct val="150000"/>
              </a:lnSpc>
              <a:spcBef>
                <a:spcPts val="0"/>
              </a:spcBef>
              <a:spcAft>
                <a:spcPts val="0"/>
              </a:spcAft>
              <a:buClr>
                <a:srgbClr val="FF0000"/>
              </a:buClr>
              <a:buSzPts val="1400"/>
              <a:buAutoNum type="alphaLcPeriod"/>
            </a:pPr>
            <a:r>
              <a:rPr lang="en">
                <a:solidFill>
                  <a:srgbClr val="FF0000"/>
                </a:solidFill>
              </a:rPr>
              <a:t>Integrate additional years and streets into the data + model. </a:t>
            </a:r>
            <a:endParaRPr>
              <a:solidFill>
                <a:srgbClr val="FF0000"/>
              </a:solidFill>
            </a:endParaRPr>
          </a:p>
          <a:p>
            <a:pPr indent="-317500" lvl="2" marL="1371600" rtl="0" algn="l">
              <a:lnSpc>
                <a:spcPct val="150000"/>
              </a:lnSpc>
              <a:spcBef>
                <a:spcPts val="0"/>
              </a:spcBef>
              <a:spcAft>
                <a:spcPts val="0"/>
              </a:spcAft>
              <a:buClr>
                <a:srgbClr val="38761D"/>
              </a:buClr>
              <a:buSzPts val="1400"/>
              <a:buAutoNum type="romanLcPeriod"/>
            </a:pPr>
            <a:r>
              <a:rPr lang="en">
                <a:solidFill>
                  <a:srgbClr val="38761D"/>
                </a:solidFill>
              </a:rPr>
              <a:t>Integrated 2020-2022 data along with the existing 2019 data</a:t>
            </a:r>
            <a:endParaRPr>
              <a:solidFill>
                <a:srgbClr val="38761D"/>
              </a:solidFill>
            </a:endParaRPr>
          </a:p>
          <a:p>
            <a:pPr indent="-317500" lvl="1" marL="914400" rtl="0" algn="l">
              <a:lnSpc>
                <a:spcPct val="150000"/>
              </a:lnSpc>
              <a:spcBef>
                <a:spcPts val="0"/>
              </a:spcBef>
              <a:spcAft>
                <a:spcPts val="0"/>
              </a:spcAft>
              <a:buClr>
                <a:srgbClr val="FF0000"/>
              </a:buClr>
              <a:buSzPts val="1400"/>
              <a:buAutoNum type="alphaLcPeriod"/>
            </a:pPr>
            <a:r>
              <a:rPr lang="en">
                <a:solidFill>
                  <a:srgbClr val="FF0000"/>
                </a:solidFill>
              </a:rPr>
              <a:t>I</a:t>
            </a:r>
            <a:r>
              <a:rPr lang="en">
                <a:solidFill>
                  <a:srgbClr val="FF0000"/>
                </a:solidFill>
              </a:rPr>
              <a:t>ncreasing data points.</a:t>
            </a:r>
            <a:endParaRPr>
              <a:solidFill>
                <a:srgbClr val="FF0000"/>
              </a:solidFill>
            </a:endParaRPr>
          </a:p>
          <a:p>
            <a:pPr indent="-324365" lvl="2" marL="1371600" rtl="0" algn="l">
              <a:lnSpc>
                <a:spcPct val="150000"/>
              </a:lnSpc>
              <a:spcBef>
                <a:spcPts val="0"/>
              </a:spcBef>
              <a:spcAft>
                <a:spcPts val="0"/>
              </a:spcAft>
              <a:buClr>
                <a:srgbClr val="38761D"/>
              </a:buClr>
              <a:buSzPts val="1508"/>
              <a:buAutoNum type="romanLcPeriod"/>
            </a:pPr>
            <a:r>
              <a:rPr lang="en" sz="1508">
                <a:solidFill>
                  <a:srgbClr val="38761D"/>
                </a:solidFill>
              </a:rPr>
              <a:t>Split data on hourly basis instead of day-to-day basis </a:t>
            </a:r>
            <a:endParaRPr sz="1508">
              <a:solidFill>
                <a:srgbClr val="38761D"/>
              </a:solidFill>
            </a:endParaRPr>
          </a:p>
          <a:p>
            <a:pPr indent="-323850" lvl="0" marL="457200" rtl="0" algn="l">
              <a:lnSpc>
                <a:spcPct val="150000"/>
              </a:lnSpc>
              <a:spcBef>
                <a:spcPts val="0"/>
              </a:spcBef>
              <a:spcAft>
                <a:spcPts val="0"/>
              </a:spcAft>
              <a:buSzPts val="1500"/>
              <a:buAutoNum type="arabicPeriod"/>
            </a:pPr>
            <a:r>
              <a:rPr lang="en"/>
              <a:t>Create safety metric ranges based on crash percentage.</a:t>
            </a:r>
            <a:endParaRPr/>
          </a:p>
          <a:p>
            <a:pPr indent="-317500" lvl="2" marL="1371600" rtl="0" algn="l">
              <a:lnSpc>
                <a:spcPct val="150000"/>
              </a:lnSpc>
              <a:spcBef>
                <a:spcPts val="0"/>
              </a:spcBef>
              <a:spcAft>
                <a:spcPts val="0"/>
              </a:spcAft>
              <a:buSzPts val="1400"/>
              <a:buAutoNum type="romanLcPeriod"/>
            </a:pPr>
            <a:r>
              <a:rPr lang="en"/>
              <a:t>BRAG Predefined Ranges</a:t>
            </a:r>
            <a:endParaRPr/>
          </a:p>
        </p:txBody>
      </p:sp>
      <p:sp>
        <p:nvSpPr>
          <p:cNvPr id="273" name="Google Shape;273;p48"/>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Workarounds</a:t>
            </a:r>
            <a:endParaRPr sz="2500">
              <a:solidFill>
                <a:schemeClr val="lt1"/>
              </a:solidFill>
              <a:latin typeface="Calibri"/>
              <a:ea typeface="Calibri"/>
              <a:cs typeface="Calibri"/>
              <a:sym typeface="Calibri"/>
            </a:endParaRPr>
          </a:p>
        </p:txBody>
      </p:sp>
      <p:sp>
        <p:nvSpPr>
          <p:cNvPr id="274" name="Google Shape;27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nvSpPr>
        <p:spPr>
          <a:xfrm>
            <a:off x="779959" y="1932303"/>
            <a:ext cx="75969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6192E"/>
              </a:buClr>
              <a:buSzPts val="3000"/>
              <a:buFont typeface="Calibri"/>
              <a:buNone/>
            </a:pPr>
            <a:r>
              <a:rPr i="1" lang="en" sz="4000">
                <a:solidFill>
                  <a:srgbClr val="A6192E"/>
                </a:solidFill>
                <a:latin typeface="Calibri"/>
                <a:ea typeface="Calibri"/>
                <a:cs typeface="Calibri"/>
                <a:sym typeface="Calibri"/>
              </a:rPr>
              <a:t>Data</a:t>
            </a:r>
            <a:endParaRPr i="1" sz="4000">
              <a:solidFill>
                <a:srgbClr val="A6192E"/>
              </a:solidFill>
              <a:latin typeface="Calibri"/>
              <a:ea typeface="Calibri"/>
              <a:cs typeface="Calibri"/>
              <a:sym typeface="Calibri"/>
            </a:endParaRPr>
          </a:p>
        </p:txBody>
      </p:sp>
      <p:sp>
        <p:nvSpPr>
          <p:cNvPr id="280" name="Google Shape;280;p49"/>
          <p:cNvSpPr txBox="1"/>
          <p:nvPr>
            <p:ph idx="12" type="sldNum"/>
          </p:nvPr>
        </p:nvSpPr>
        <p:spPr>
          <a:xfrm>
            <a:off x="4297659" y="48100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50"/>
          <p:cNvPicPr preferRelativeResize="0"/>
          <p:nvPr/>
        </p:nvPicPr>
        <p:blipFill>
          <a:blip r:embed="rId3">
            <a:alphaModFix/>
          </a:blip>
          <a:stretch>
            <a:fillRect/>
          </a:stretch>
        </p:blipFill>
        <p:spPr>
          <a:xfrm>
            <a:off x="546375" y="1781575"/>
            <a:ext cx="3940524" cy="1742275"/>
          </a:xfrm>
          <a:prstGeom prst="rect">
            <a:avLst/>
          </a:prstGeom>
          <a:noFill/>
          <a:ln>
            <a:noFill/>
          </a:ln>
        </p:spPr>
      </p:pic>
      <p:pic>
        <p:nvPicPr>
          <p:cNvPr id="286" name="Google Shape;286;p50"/>
          <p:cNvPicPr preferRelativeResize="0"/>
          <p:nvPr/>
        </p:nvPicPr>
        <p:blipFill>
          <a:blip r:embed="rId4">
            <a:alphaModFix/>
          </a:blip>
          <a:stretch>
            <a:fillRect/>
          </a:stretch>
        </p:blipFill>
        <p:spPr>
          <a:xfrm>
            <a:off x="5572350" y="853601"/>
            <a:ext cx="2072475" cy="927975"/>
          </a:xfrm>
          <a:prstGeom prst="rect">
            <a:avLst/>
          </a:prstGeom>
          <a:noFill/>
          <a:ln>
            <a:noFill/>
          </a:ln>
        </p:spPr>
      </p:pic>
      <p:pic>
        <p:nvPicPr>
          <p:cNvPr id="287" name="Google Shape;287;p50"/>
          <p:cNvPicPr preferRelativeResize="0"/>
          <p:nvPr/>
        </p:nvPicPr>
        <p:blipFill>
          <a:blip r:embed="rId5">
            <a:alphaModFix/>
          </a:blip>
          <a:stretch>
            <a:fillRect/>
          </a:stretch>
        </p:blipFill>
        <p:spPr>
          <a:xfrm>
            <a:off x="5640500" y="2015850"/>
            <a:ext cx="2295270" cy="927975"/>
          </a:xfrm>
          <a:prstGeom prst="rect">
            <a:avLst/>
          </a:prstGeom>
          <a:noFill/>
          <a:ln>
            <a:noFill/>
          </a:ln>
        </p:spPr>
      </p:pic>
      <p:pic>
        <p:nvPicPr>
          <p:cNvPr id="288" name="Google Shape;288;p50"/>
          <p:cNvPicPr preferRelativeResize="0"/>
          <p:nvPr/>
        </p:nvPicPr>
        <p:blipFill rotWithShape="1">
          <a:blip r:embed="rId6">
            <a:alphaModFix/>
          </a:blip>
          <a:srcRect b="20634" l="10939" r="14539" t="14044"/>
          <a:stretch/>
        </p:blipFill>
        <p:spPr>
          <a:xfrm>
            <a:off x="5706175" y="3107975"/>
            <a:ext cx="2016546" cy="994201"/>
          </a:xfrm>
          <a:prstGeom prst="rect">
            <a:avLst/>
          </a:prstGeom>
          <a:noFill/>
          <a:ln>
            <a:noFill/>
          </a:ln>
        </p:spPr>
      </p:pic>
      <p:sp>
        <p:nvSpPr>
          <p:cNvPr id="289" name="Google Shape;289;p50"/>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Tech Stack</a:t>
            </a:r>
            <a:endParaRPr sz="2500">
              <a:solidFill>
                <a:schemeClr val="lt1"/>
              </a:solidFill>
              <a:latin typeface="Calibri"/>
              <a:ea typeface="Calibri"/>
              <a:cs typeface="Calibri"/>
              <a:sym typeface="Calibri"/>
            </a:endParaRPr>
          </a:p>
        </p:txBody>
      </p:sp>
      <p:sp>
        <p:nvSpPr>
          <p:cNvPr id="290" name="Google Shape;29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aphicFrame>
        <p:nvGraphicFramePr>
          <p:cNvPr id="295" name="Google Shape;295;p51"/>
          <p:cNvGraphicFramePr/>
          <p:nvPr/>
        </p:nvGraphicFramePr>
        <p:xfrm>
          <a:off x="559300" y="1134875"/>
          <a:ext cx="3000000" cy="3000000"/>
        </p:xfrm>
        <a:graphic>
          <a:graphicData uri="http://schemas.openxmlformats.org/drawingml/2006/table">
            <a:tbl>
              <a:tblPr>
                <a:noFill/>
                <a:tableStyleId>{0D57C2C3-A8C2-48B7-86B2-29946CAC5760}</a:tableStyleId>
              </a:tblPr>
              <a:tblGrid>
                <a:gridCol w="1152050"/>
                <a:gridCol w="1416175"/>
                <a:gridCol w="1398575"/>
                <a:gridCol w="1379000"/>
                <a:gridCol w="1354225"/>
                <a:gridCol w="1510900"/>
              </a:tblGrid>
              <a:tr h="668125">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200" u="none" cap="none" strike="noStrike"/>
                        <a:t>Open Weather</a:t>
                      </a:r>
                      <a:r>
                        <a:rPr lang="en" sz="1200" u="none" cap="none" strike="noStrike"/>
                        <a:t> </a:t>
                      </a:r>
                      <a:endParaRPr sz="12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200" u="none" cap="none" strike="noStrike"/>
                        <a:t>Waze for Cities</a:t>
                      </a:r>
                      <a:endParaRPr b="1" sz="12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Google Maps </a:t>
                      </a:r>
                      <a:r>
                        <a:rPr lang="en" sz="900" u="none" cap="none" strike="noStrike"/>
                        <a:t>(Distance Matrix) </a:t>
                      </a:r>
                      <a:endParaRPr sz="1200" u="none" cap="none" strike="noStrike"/>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Tom Tom</a:t>
                      </a:r>
                      <a:endParaRPr sz="1200" u="none" cap="none" strike="noStrike"/>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200"/>
                        <a:t>Crash Data API</a:t>
                      </a:r>
                      <a:endParaRPr b="1" sz="1200" u="none" cap="none" strike="noStrike"/>
                    </a:p>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91425" marR="91425" marL="91425">
                    <a:solidFill>
                      <a:srgbClr val="CFE2F3"/>
                    </a:solidFill>
                  </a:tcPr>
                </a:tc>
              </a:tr>
              <a:tr h="175560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Information</a:t>
                      </a:r>
                      <a:endParaRPr sz="1200" u="none" cap="none" strike="noStrike"/>
                    </a:p>
                  </a:txBody>
                  <a:tcPr marT="91425" marB="91425" marR="91425" marL="91425"/>
                </a:tc>
                <a:tc>
                  <a:txBody>
                    <a:bodyPr/>
                    <a:lstStyle/>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Weather</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Description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Temperature</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Wind speed</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Time</a:t>
                      </a:r>
                      <a:endParaRPr sz="1000" u="none" cap="none" strike="noStrike"/>
                    </a:p>
                  </a:txBody>
                  <a:tcPr marT="91425" marB="91425" marR="91425" marL="91425"/>
                </a:tc>
                <a:tc>
                  <a:txBody>
                    <a:bodyPr/>
                    <a:lstStyle/>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Jam level</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Location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Time</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Irregularities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Incidents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Descriptions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Weather Hazard/ Hazard</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Trends</a:t>
                      </a:r>
                      <a:endParaRPr sz="1000" u="none" cap="none" strike="noStrike"/>
                    </a:p>
                  </a:txBody>
                  <a:tcPr marT="91425" marB="91425" marR="91425" marL="91425"/>
                </a:tc>
                <a:tc>
                  <a:txBody>
                    <a:bodyPr/>
                    <a:lstStyle/>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Departure times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Arrival times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Location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Distance</a:t>
                      </a:r>
                      <a:endParaRPr sz="1000" u="none" cap="none" strike="noStrike"/>
                    </a:p>
                    <a:p>
                      <a:pPr indent="0" lvl="0" marL="457200" marR="0" rtl="0" algn="l">
                        <a:lnSpc>
                          <a:spcPct val="100000"/>
                        </a:lnSpc>
                        <a:spcBef>
                          <a:spcPts val="0"/>
                        </a:spcBef>
                        <a:spcAft>
                          <a:spcPts val="0"/>
                        </a:spcAft>
                        <a:buClr>
                          <a:srgbClr val="000000"/>
                        </a:buClr>
                        <a:buSzPts val="1200"/>
                        <a:buFont typeface="Arial"/>
                        <a:buNone/>
                      </a:pPr>
                      <a:r>
                        <a:t/>
                      </a:r>
                      <a:endParaRPr sz="1000" u="none" cap="none" strike="noStrike"/>
                    </a:p>
                  </a:txBody>
                  <a:tcPr marT="91425" marB="91425" marR="91425" marL="91425"/>
                </a:tc>
                <a:tc>
                  <a:txBody>
                    <a:bodyPr/>
                    <a:lstStyle/>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Time</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Location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Incident </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Description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Relative flow</a:t>
                      </a:r>
                      <a:endParaRPr sz="1000" u="none" cap="none" strike="noStrike"/>
                    </a:p>
                  </a:txBody>
                  <a:tcPr marT="91425" marB="91425" marR="91425" marL="91425"/>
                </a:tc>
                <a:tc>
                  <a:txBody>
                    <a:bodyPr/>
                    <a:lstStyle/>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Location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Accident DateTime</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Accident cause</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Contributing factors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Injury/death</a:t>
                      </a:r>
                      <a:endParaRPr sz="1000" u="none" cap="none" strike="noStrike"/>
                    </a:p>
                  </a:txBody>
                  <a:tcPr marT="91425" marB="91425" marR="91425" marL="91425"/>
                </a:tc>
              </a:tr>
              <a:tr h="759250">
                <a:tc>
                  <a:txBody>
                    <a:bodyPr/>
                    <a:lstStyle/>
                    <a:p>
                      <a:pPr indent="0" lvl="0" marL="0" marR="0" rtl="0" algn="l">
                        <a:lnSpc>
                          <a:spcPct val="100000"/>
                        </a:lnSpc>
                        <a:spcBef>
                          <a:spcPts val="0"/>
                        </a:spcBef>
                        <a:spcAft>
                          <a:spcPts val="0"/>
                        </a:spcAft>
                        <a:buClr>
                          <a:srgbClr val="000000"/>
                        </a:buClr>
                        <a:buSzPts val="1400"/>
                        <a:buFont typeface="Arial"/>
                        <a:buNone/>
                      </a:pPr>
                      <a:r>
                        <a:rPr lang="en" sz="1200"/>
                        <a:t>Historic vs. Real-time</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All</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All</a:t>
                      </a:r>
                      <a:endParaRPr sz="1200" u="none" cap="none" strike="noStrike"/>
                    </a:p>
                    <a:p>
                      <a:pPr indent="0" lvl="0" marL="0" marR="0" rtl="0" algn="ctr">
                        <a:lnSpc>
                          <a:spcPct val="100000"/>
                        </a:lnSpc>
                        <a:spcBef>
                          <a:spcPts val="0"/>
                        </a:spcBef>
                        <a:spcAft>
                          <a:spcPts val="0"/>
                        </a:spcAft>
                        <a:buClr>
                          <a:srgbClr val="000000"/>
                        </a:buClr>
                        <a:buSzPts val="1200"/>
                        <a:buFont typeface="Arial"/>
                        <a:buNone/>
                      </a:pPr>
                      <a:r>
                        <a:rPr lang="en" sz="1000" u="none" cap="none" strike="noStrike"/>
                        <a:t>(can only access historical)</a:t>
                      </a:r>
                      <a:endParaRPr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All</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Real time only</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Historic only</a:t>
                      </a:r>
                      <a:endParaRPr sz="1200" u="none" cap="none" strike="noStrike"/>
                    </a:p>
                  </a:txBody>
                  <a:tcPr marT="91425" marB="91425" marR="91425" marL="91425"/>
                </a:tc>
              </a:tr>
            </a:tbl>
          </a:graphicData>
        </a:graphic>
      </p:graphicFrame>
      <p:sp>
        <p:nvSpPr>
          <p:cNvPr id="296" name="Google Shape;296;p51"/>
          <p:cNvSpPr/>
          <p:nvPr/>
        </p:nvSpPr>
        <p:spPr>
          <a:xfrm>
            <a:off x="1711350" y="1134875"/>
            <a:ext cx="1416300" cy="3183000"/>
          </a:xfrm>
          <a:prstGeom prst="rect">
            <a:avLst/>
          </a:prstGeom>
          <a:noFill/>
          <a:ln cap="flat" cmpd="sng" w="38100">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1"/>
          <p:cNvSpPr/>
          <p:nvPr/>
        </p:nvSpPr>
        <p:spPr>
          <a:xfrm>
            <a:off x="7259325" y="1134875"/>
            <a:ext cx="1510800" cy="3183000"/>
          </a:xfrm>
          <a:prstGeom prst="rect">
            <a:avLst/>
          </a:prstGeom>
          <a:noFill/>
          <a:ln cap="flat" cmpd="sng" w="38100">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8" name="Google Shape;298;p51"/>
          <p:cNvSpPr/>
          <p:nvPr/>
        </p:nvSpPr>
        <p:spPr>
          <a:xfrm>
            <a:off x="3090750" y="1134875"/>
            <a:ext cx="1416300" cy="3183000"/>
          </a:xfrm>
          <a:prstGeom prst="rect">
            <a:avLst/>
          </a:prstGeom>
          <a:noFill/>
          <a:ln cap="flat" cmpd="sng" w="38100">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1"/>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Data Sources</a:t>
            </a:r>
            <a:endParaRPr sz="2500">
              <a:solidFill>
                <a:schemeClr val="lt1"/>
              </a:solidFill>
              <a:latin typeface="Calibri"/>
              <a:ea typeface="Calibri"/>
              <a:cs typeface="Calibri"/>
              <a:sym typeface="Calibri"/>
            </a:endParaRPr>
          </a:p>
        </p:txBody>
      </p:sp>
      <p:sp>
        <p:nvSpPr>
          <p:cNvPr id="300" name="Google Shape;30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9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4"/>
          <p:cNvSpPr txBox="1"/>
          <p:nvPr>
            <p:ph idx="1" type="body"/>
          </p:nvPr>
        </p:nvSpPr>
        <p:spPr>
          <a:xfrm>
            <a:off x="0" y="931101"/>
            <a:ext cx="7886700" cy="3806100"/>
          </a:xfrm>
          <a:prstGeom prst="rect">
            <a:avLst/>
          </a:prstGeom>
          <a:noFill/>
          <a:ln>
            <a:noFill/>
          </a:ln>
        </p:spPr>
        <p:txBody>
          <a:bodyPr anchorCtr="0" anchor="t" bIns="34275" lIns="68575" spcFirstLastPara="1" rIns="68575" wrap="square" tIns="34275">
            <a:noAutofit/>
          </a:bodyPr>
          <a:lstStyle/>
          <a:p>
            <a:pPr indent="-342900" lvl="0" marL="457200" rtl="0" algn="l">
              <a:lnSpc>
                <a:spcPct val="150000"/>
              </a:lnSpc>
              <a:spcBef>
                <a:spcPts val="0"/>
              </a:spcBef>
              <a:spcAft>
                <a:spcPts val="0"/>
              </a:spcAft>
              <a:buSzPts val="1800"/>
              <a:buFont typeface="Calibri"/>
              <a:buAutoNum type="arabicPeriod"/>
            </a:pPr>
            <a:r>
              <a:rPr lang="en" sz="1800"/>
              <a:t>Introductions</a:t>
            </a:r>
            <a:endParaRPr/>
          </a:p>
          <a:p>
            <a:pPr indent="-342900" lvl="0" marL="457200" rtl="0" algn="l">
              <a:lnSpc>
                <a:spcPct val="150000"/>
              </a:lnSpc>
              <a:spcBef>
                <a:spcPts val="0"/>
              </a:spcBef>
              <a:spcAft>
                <a:spcPts val="0"/>
              </a:spcAft>
              <a:buSzPts val="1800"/>
              <a:buFont typeface="Calibri"/>
              <a:buAutoNum type="arabicPeriod"/>
            </a:pPr>
            <a:r>
              <a:rPr lang="en" sz="1800"/>
              <a:t>Project Overview</a:t>
            </a:r>
            <a:endParaRPr sz="1800"/>
          </a:p>
          <a:p>
            <a:pPr indent="-342900" lvl="0" marL="457200" rtl="0" algn="l">
              <a:lnSpc>
                <a:spcPct val="150000"/>
              </a:lnSpc>
              <a:spcBef>
                <a:spcPts val="0"/>
              </a:spcBef>
              <a:spcAft>
                <a:spcPts val="0"/>
              </a:spcAft>
              <a:buClr>
                <a:schemeClr val="dk2"/>
              </a:buClr>
              <a:buSzPts val="1800"/>
              <a:buFont typeface="Calibri"/>
              <a:buAutoNum type="arabicPeriod"/>
            </a:pPr>
            <a:r>
              <a:rPr lang="en" sz="1800"/>
              <a:t>Data Handling</a:t>
            </a:r>
            <a:endParaRPr sz="1800"/>
          </a:p>
          <a:p>
            <a:pPr indent="-342900" lvl="0" marL="457200" rtl="0" algn="l">
              <a:lnSpc>
                <a:spcPct val="150000"/>
              </a:lnSpc>
              <a:spcBef>
                <a:spcPts val="0"/>
              </a:spcBef>
              <a:spcAft>
                <a:spcPts val="0"/>
              </a:spcAft>
              <a:buClr>
                <a:schemeClr val="dk2"/>
              </a:buClr>
              <a:buSzPts val="1800"/>
              <a:buFont typeface="Calibri"/>
              <a:buAutoNum type="arabicPeriod"/>
            </a:pPr>
            <a:r>
              <a:rPr lang="en" sz="1800"/>
              <a:t>Model</a:t>
            </a:r>
            <a:endParaRPr sz="1800"/>
          </a:p>
          <a:p>
            <a:pPr indent="-342900" lvl="0" marL="457200" rtl="0" algn="l">
              <a:lnSpc>
                <a:spcPct val="150000"/>
              </a:lnSpc>
              <a:spcBef>
                <a:spcPts val="0"/>
              </a:spcBef>
              <a:spcAft>
                <a:spcPts val="0"/>
              </a:spcAft>
              <a:buSzPts val="1800"/>
              <a:buFont typeface="Calibri"/>
              <a:buAutoNum type="arabicPeriod"/>
            </a:pPr>
            <a:r>
              <a:rPr lang="en" sz="1800"/>
              <a:t>Recommendations &amp; Future Work</a:t>
            </a:r>
            <a:endParaRPr sz="1800"/>
          </a:p>
          <a:p>
            <a:pPr indent="-342900" lvl="0" marL="457200" rtl="0" algn="l">
              <a:lnSpc>
                <a:spcPct val="150000"/>
              </a:lnSpc>
              <a:spcBef>
                <a:spcPts val="0"/>
              </a:spcBef>
              <a:spcAft>
                <a:spcPts val="0"/>
              </a:spcAft>
              <a:buSzPts val="1800"/>
              <a:buFont typeface="Calibri"/>
              <a:buAutoNum type="arabicPeriod"/>
            </a:pPr>
            <a:r>
              <a:rPr lang="en" sz="1800"/>
              <a:t>Q&amp;A</a:t>
            </a:r>
            <a:endParaRPr sz="1800"/>
          </a:p>
          <a:p>
            <a:pPr indent="0" lvl="0" marL="457200" rtl="0" algn="l">
              <a:lnSpc>
                <a:spcPct val="150000"/>
              </a:lnSpc>
              <a:spcBef>
                <a:spcPts val="0"/>
              </a:spcBef>
              <a:spcAft>
                <a:spcPts val="0"/>
              </a:spcAft>
              <a:buNone/>
            </a:pPr>
            <a:r>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sz="1800"/>
          </a:p>
        </p:txBody>
      </p:sp>
      <p:sp>
        <p:nvSpPr>
          <p:cNvPr id="153" name="Google Shape;153;p34"/>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Agenda</a:t>
            </a:r>
            <a:endParaRPr sz="2500">
              <a:solidFill>
                <a:schemeClr val="lt1"/>
              </a:solidFill>
              <a:latin typeface="Calibri"/>
              <a:ea typeface="Calibri"/>
              <a:cs typeface="Calibri"/>
              <a:sym typeface="Calibri"/>
            </a:endParaRPr>
          </a:p>
        </p:txBody>
      </p:sp>
      <p:sp>
        <p:nvSpPr>
          <p:cNvPr id="154" name="Google Shape;15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52"/>
          <p:cNvPicPr preferRelativeResize="0"/>
          <p:nvPr/>
        </p:nvPicPr>
        <p:blipFill rotWithShape="1">
          <a:blip r:embed="rId3">
            <a:alphaModFix/>
          </a:blip>
          <a:srcRect b="14842" l="0" r="11465" t="0"/>
          <a:stretch/>
        </p:blipFill>
        <p:spPr>
          <a:xfrm>
            <a:off x="786775" y="1091325"/>
            <a:ext cx="5314749" cy="3476424"/>
          </a:xfrm>
          <a:prstGeom prst="rect">
            <a:avLst/>
          </a:prstGeom>
          <a:noFill/>
          <a:ln>
            <a:noFill/>
          </a:ln>
        </p:spPr>
      </p:pic>
      <p:pic>
        <p:nvPicPr>
          <p:cNvPr id="306" name="Google Shape;306;p52"/>
          <p:cNvPicPr preferRelativeResize="0"/>
          <p:nvPr/>
        </p:nvPicPr>
        <p:blipFill>
          <a:blip r:embed="rId4">
            <a:alphaModFix/>
          </a:blip>
          <a:stretch>
            <a:fillRect/>
          </a:stretch>
        </p:blipFill>
        <p:spPr>
          <a:xfrm>
            <a:off x="5283038" y="1879525"/>
            <a:ext cx="2905125" cy="1038225"/>
          </a:xfrm>
          <a:prstGeom prst="rect">
            <a:avLst/>
          </a:prstGeom>
          <a:noFill/>
          <a:ln>
            <a:noFill/>
          </a:ln>
        </p:spPr>
      </p:pic>
      <p:sp>
        <p:nvSpPr>
          <p:cNvPr id="307" name="Google Shape;307;p52"/>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Waze Data</a:t>
            </a:r>
            <a:endParaRPr sz="2500">
              <a:solidFill>
                <a:schemeClr val="lt1"/>
              </a:solidFill>
              <a:latin typeface="Calibri"/>
              <a:ea typeface="Calibri"/>
              <a:cs typeface="Calibri"/>
              <a:sym typeface="Calibri"/>
            </a:endParaRPr>
          </a:p>
        </p:txBody>
      </p:sp>
      <p:sp>
        <p:nvSpPr>
          <p:cNvPr id="308" name="Google Shape;30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ph idx="1" type="body"/>
          </p:nvPr>
        </p:nvSpPr>
        <p:spPr>
          <a:xfrm>
            <a:off x="628650" y="1581175"/>
            <a:ext cx="7886700" cy="3051600"/>
          </a:xfrm>
          <a:prstGeom prst="rect">
            <a:avLst/>
          </a:prstGeom>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SzPts val="1500"/>
              <a:buChar char="o"/>
            </a:pPr>
            <a:r>
              <a:rPr lang="en"/>
              <a:t>Determine relevant columns </a:t>
            </a:r>
            <a:endParaRPr sz="1800"/>
          </a:p>
          <a:p>
            <a:pPr indent="0" lvl="0" marL="457200" rtl="0" algn="l">
              <a:lnSpc>
                <a:spcPct val="150000"/>
              </a:lnSpc>
              <a:spcBef>
                <a:spcPts val="800"/>
              </a:spcBef>
              <a:spcAft>
                <a:spcPts val="0"/>
              </a:spcAft>
              <a:buNone/>
            </a:pPr>
            <a:br>
              <a:rPr lang="en"/>
            </a:br>
            <a:br>
              <a:rPr lang="en"/>
            </a:br>
            <a:endParaRPr/>
          </a:p>
          <a:p>
            <a:pPr indent="-323850" lvl="0" marL="457200" rtl="0" algn="l">
              <a:lnSpc>
                <a:spcPct val="150000"/>
              </a:lnSpc>
              <a:spcBef>
                <a:spcPts val="800"/>
              </a:spcBef>
              <a:spcAft>
                <a:spcPts val="0"/>
              </a:spcAft>
              <a:buSzPts val="1500"/>
              <a:buChar char="o"/>
            </a:pPr>
            <a:r>
              <a:rPr lang="en"/>
              <a:t>Currently using 2019, 2020 (post-June), 2021, 2022 data</a:t>
            </a:r>
            <a:endParaRPr/>
          </a:p>
        </p:txBody>
      </p:sp>
      <p:pic>
        <p:nvPicPr>
          <p:cNvPr id="314" name="Google Shape;314;p53"/>
          <p:cNvPicPr preferRelativeResize="0"/>
          <p:nvPr/>
        </p:nvPicPr>
        <p:blipFill>
          <a:blip r:embed="rId3">
            <a:alphaModFix/>
          </a:blip>
          <a:stretch>
            <a:fillRect/>
          </a:stretch>
        </p:blipFill>
        <p:spPr>
          <a:xfrm>
            <a:off x="5610213" y="633175"/>
            <a:ext cx="2905125" cy="1038225"/>
          </a:xfrm>
          <a:prstGeom prst="rect">
            <a:avLst/>
          </a:prstGeom>
          <a:noFill/>
          <a:ln>
            <a:noFill/>
          </a:ln>
        </p:spPr>
      </p:pic>
      <p:pic>
        <p:nvPicPr>
          <p:cNvPr id="315" name="Google Shape;315;p53"/>
          <p:cNvPicPr preferRelativeResize="0"/>
          <p:nvPr/>
        </p:nvPicPr>
        <p:blipFill>
          <a:blip r:embed="rId4">
            <a:alphaModFix/>
          </a:blip>
          <a:stretch>
            <a:fillRect/>
          </a:stretch>
        </p:blipFill>
        <p:spPr>
          <a:xfrm>
            <a:off x="2483400" y="2060225"/>
            <a:ext cx="3673926" cy="1498301"/>
          </a:xfrm>
          <a:prstGeom prst="rect">
            <a:avLst/>
          </a:prstGeom>
          <a:noFill/>
          <a:ln>
            <a:noFill/>
          </a:ln>
        </p:spPr>
      </p:pic>
      <p:sp>
        <p:nvSpPr>
          <p:cNvPr id="316" name="Google Shape;316;p53"/>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Data Cleaning: Waze</a:t>
            </a:r>
            <a:endParaRPr sz="2500">
              <a:solidFill>
                <a:schemeClr val="lt1"/>
              </a:solidFill>
              <a:latin typeface="Calibri"/>
              <a:ea typeface="Calibri"/>
              <a:cs typeface="Calibri"/>
              <a:sym typeface="Calibri"/>
            </a:endParaRPr>
          </a:p>
        </p:txBody>
      </p:sp>
      <p:sp>
        <p:nvSpPr>
          <p:cNvPr id="317" name="Google Shape;31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4"/>
          <p:cNvPicPr preferRelativeResize="0"/>
          <p:nvPr/>
        </p:nvPicPr>
        <p:blipFill rotWithShape="1">
          <a:blip r:embed="rId3">
            <a:alphaModFix/>
          </a:blip>
          <a:srcRect b="7244" l="0" r="0" t="15103"/>
          <a:stretch/>
        </p:blipFill>
        <p:spPr>
          <a:xfrm>
            <a:off x="563550" y="1153100"/>
            <a:ext cx="4981726" cy="2948901"/>
          </a:xfrm>
          <a:prstGeom prst="rect">
            <a:avLst/>
          </a:prstGeom>
          <a:noFill/>
          <a:ln>
            <a:noFill/>
          </a:ln>
        </p:spPr>
      </p:pic>
      <p:pic>
        <p:nvPicPr>
          <p:cNvPr id="323" name="Google Shape;323;p54"/>
          <p:cNvPicPr preferRelativeResize="0"/>
          <p:nvPr/>
        </p:nvPicPr>
        <p:blipFill>
          <a:blip r:embed="rId4">
            <a:alphaModFix/>
          </a:blip>
          <a:stretch>
            <a:fillRect/>
          </a:stretch>
        </p:blipFill>
        <p:spPr>
          <a:xfrm>
            <a:off x="5641851" y="1500956"/>
            <a:ext cx="3293924" cy="2141577"/>
          </a:xfrm>
          <a:prstGeom prst="rect">
            <a:avLst/>
          </a:prstGeom>
          <a:noFill/>
          <a:ln>
            <a:noFill/>
          </a:ln>
        </p:spPr>
      </p:pic>
      <p:sp>
        <p:nvSpPr>
          <p:cNvPr id="324" name="Google Shape;324;p54"/>
          <p:cNvSpPr txBox="1"/>
          <p:nvPr/>
        </p:nvSpPr>
        <p:spPr>
          <a:xfrm>
            <a:off x="2502000" y="4166875"/>
            <a:ext cx="13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Roads chosen </a:t>
            </a:r>
            <a:endParaRPr>
              <a:latin typeface="Calibri"/>
              <a:ea typeface="Calibri"/>
              <a:cs typeface="Calibri"/>
              <a:sym typeface="Calibri"/>
            </a:endParaRPr>
          </a:p>
        </p:txBody>
      </p:sp>
      <p:sp>
        <p:nvSpPr>
          <p:cNvPr id="325" name="Google Shape;325;p54"/>
          <p:cNvSpPr txBox="1"/>
          <p:nvPr/>
        </p:nvSpPr>
        <p:spPr>
          <a:xfrm>
            <a:off x="6472650" y="3642525"/>
            <a:ext cx="20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Jam Level Distribution</a:t>
            </a:r>
            <a:r>
              <a:rPr lang="en">
                <a:latin typeface="Calibri"/>
                <a:ea typeface="Calibri"/>
                <a:cs typeface="Calibri"/>
                <a:sym typeface="Calibri"/>
              </a:rPr>
              <a:t> </a:t>
            </a:r>
            <a:endParaRPr>
              <a:latin typeface="Calibri"/>
              <a:ea typeface="Calibri"/>
              <a:cs typeface="Calibri"/>
              <a:sym typeface="Calibri"/>
            </a:endParaRPr>
          </a:p>
        </p:txBody>
      </p:sp>
      <p:sp>
        <p:nvSpPr>
          <p:cNvPr id="326" name="Google Shape;326;p54"/>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EDA: Waze Data</a:t>
            </a:r>
            <a:endParaRPr sz="2500">
              <a:solidFill>
                <a:schemeClr val="lt1"/>
              </a:solidFill>
              <a:latin typeface="Calibri"/>
              <a:ea typeface="Calibri"/>
              <a:cs typeface="Calibri"/>
              <a:sym typeface="Calibri"/>
            </a:endParaRPr>
          </a:p>
        </p:txBody>
      </p:sp>
      <p:sp>
        <p:nvSpPr>
          <p:cNvPr id="327" name="Google Shape;32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5"/>
          <p:cNvPicPr preferRelativeResize="0"/>
          <p:nvPr/>
        </p:nvPicPr>
        <p:blipFill>
          <a:blip r:embed="rId3">
            <a:alphaModFix/>
          </a:blip>
          <a:stretch>
            <a:fillRect/>
          </a:stretch>
        </p:blipFill>
        <p:spPr>
          <a:xfrm>
            <a:off x="301200" y="1094919"/>
            <a:ext cx="5977158" cy="3570657"/>
          </a:xfrm>
          <a:prstGeom prst="rect">
            <a:avLst/>
          </a:prstGeom>
          <a:noFill/>
          <a:ln>
            <a:noFill/>
          </a:ln>
        </p:spPr>
      </p:pic>
      <p:sp>
        <p:nvSpPr>
          <p:cNvPr id="333" name="Google Shape;333;p55"/>
          <p:cNvSpPr txBox="1"/>
          <p:nvPr/>
        </p:nvSpPr>
        <p:spPr>
          <a:xfrm>
            <a:off x="4771450" y="1094925"/>
            <a:ext cx="3953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The “speed” variable in the Waze dataset had a lot of values that were ‘0’.</a:t>
            </a:r>
            <a:endParaRPr i="1">
              <a:latin typeface="Calibri"/>
              <a:ea typeface="Calibri"/>
              <a:cs typeface="Calibri"/>
              <a:sym typeface="Calibri"/>
            </a:endParaRPr>
          </a:p>
          <a:p>
            <a:pPr indent="0" lvl="0" marL="0" rtl="0" algn="l">
              <a:spcBef>
                <a:spcPts val="0"/>
              </a:spcBef>
              <a:spcAft>
                <a:spcPts val="0"/>
              </a:spcAft>
              <a:buNone/>
            </a:pPr>
            <a:r>
              <a:rPr i="1" lang="en">
                <a:latin typeface="Calibri"/>
                <a:ea typeface="Calibri"/>
                <a:cs typeface="Calibri"/>
                <a:sym typeface="Calibri"/>
              </a:rPr>
              <a:t>This was fixed using the median for every street in every hour.</a:t>
            </a:r>
            <a:endParaRPr i="1">
              <a:latin typeface="Calibri"/>
              <a:ea typeface="Calibri"/>
              <a:cs typeface="Calibri"/>
              <a:sym typeface="Calibri"/>
            </a:endParaRPr>
          </a:p>
        </p:txBody>
      </p:sp>
      <p:pic>
        <p:nvPicPr>
          <p:cNvPr id="334" name="Google Shape;334;p55"/>
          <p:cNvPicPr preferRelativeResize="0"/>
          <p:nvPr/>
        </p:nvPicPr>
        <p:blipFill>
          <a:blip r:embed="rId4">
            <a:alphaModFix/>
          </a:blip>
          <a:stretch>
            <a:fillRect/>
          </a:stretch>
        </p:blipFill>
        <p:spPr>
          <a:xfrm>
            <a:off x="3324050" y="2411676"/>
            <a:ext cx="4624625" cy="471650"/>
          </a:xfrm>
          <a:prstGeom prst="rect">
            <a:avLst/>
          </a:prstGeom>
          <a:noFill/>
          <a:ln>
            <a:noFill/>
          </a:ln>
        </p:spPr>
      </p:pic>
      <p:sp>
        <p:nvSpPr>
          <p:cNvPr id="335" name="Google Shape;335;p55"/>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Challenges: Waze Data</a:t>
            </a:r>
            <a:endParaRPr sz="2500">
              <a:solidFill>
                <a:schemeClr val="lt1"/>
              </a:solidFill>
              <a:latin typeface="Calibri"/>
              <a:ea typeface="Calibri"/>
              <a:cs typeface="Calibri"/>
              <a:sym typeface="Calibri"/>
            </a:endParaRPr>
          </a:p>
        </p:txBody>
      </p:sp>
      <p:sp>
        <p:nvSpPr>
          <p:cNvPr id="336" name="Google Shape;336;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
            </a:pPr>
            <a:r>
              <a:rPr lang="en"/>
              <a:t>Changed from CDOT dataset to Colorado Springs API dataset to increase the overlap years with waze data.</a:t>
            </a:r>
            <a:endParaRPr/>
          </a:p>
        </p:txBody>
      </p:sp>
      <p:sp>
        <p:nvSpPr>
          <p:cNvPr id="342" name="Google Shape;342;p56"/>
          <p:cNvSpPr txBox="1"/>
          <p:nvPr/>
        </p:nvSpPr>
        <p:spPr>
          <a:xfrm>
            <a:off x="2338800" y="2161750"/>
            <a:ext cx="4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43" name="Google Shape;343;p56"/>
          <p:cNvPicPr preferRelativeResize="0"/>
          <p:nvPr/>
        </p:nvPicPr>
        <p:blipFill>
          <a:blip r:embed="rId3">
            <a:alphaModFix/>
          </a:blip>
          <a:stretch>
            <a:fillRect/>
          </a:stretch>
        </p:blipFill>
        <p:spPr>
          <a:xfrm>
            <a:off x="777213" y="2077900"/>
            <a:ext cx="7506926" cy="2278625"/>
          </a:xfrm>
          <a:prstGeom prst="rect">
            <a:avLst/>
          </a:prstGeom>
          <a:noFill/>
          <a:ln>
            <a:noFill/>
          </a:ln>
        </p:spPr>
      </p:pic>
      <p:sp>
        <p:nvSpPr>
          <p:cNvPr id="344" name="Google Shape;344;p56"/>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Dataset: Colorado Springs Crash API </a:t>
            </a:r>
            <a:endParaRPr sz="2500">
              <a:solidFill>
                <a:schemeClr val="lt1"/>
              </a:solidFill>
              <a:latin typeface="Calibri"/>
              <a:ea typeface="Calibri"/>
              <a:cs typeface="Calibri"/>
              <a:sym typeface="Calibri"/>
            </a:endParaRPr>
          </a:p>
        </p:txBody>
      </p:sp>
      <p:pic>
        <p:nvPicPr>
          <p:cNvPr id="345" name="Google Shape;345;p56"/>
          <p:cNvPicPr preferRelativeResize="0"/>
          <p:nvPr/>
        </p:nvPicPr>
        <p:blipFill>
          <a:blip r:embed="rId4">
            <a:alphaModFix/>
          </a:blip>
          <a:stretch>
            <a:fillRect/>
          </a:stretch>
        </p:blipFill>
        <p:spPr>
          <a:xfrm>
            <a:off x="3882325" y="592750"/>
            <a:ext cx="1222175" cy="715025"/>
          </a:xfrm>
          <a:prstGeom prst="rect">
            <a:avLst/>
          </a:prstGeom>
          <a:noFill/>
          <a:ln>
            <a:noFill/>
          </a:ln>
        </p:spPr>
      </p:pic>
      <p:pic>
        <p:nvPicPr>
          <p:cNvPr id="346" name="Google Shape;346;p56"/>
          <p:cNvPicPr preferRelativeResize="0"/>
          <p:nvPr/>
        </p:nvPicPr>
        <p:blipFill>
          <a:blip r:embed="rId5">
            <a:alphaModFix/>
          </a:blip>
          <a:stretch>
            <a:fillRect/>
          </a:stretch>
        </p:blipFill>
        <p:spPr>
          <a:xfrm>
            <a:off x="5513400" y="614671"/>
            <a:ext cx="3068375" cy="671200"/>
          </a:xfrm>
          <a:prstGeom prst="rect">
            <a:avLst/>
          </a:prstGeom>
          <a:noFill/>
          <a:ln>
            <a:noFill/>
          </a:ln>
        </p:spPr>
      </p:pic>
      <p:sp>
        <p:nvSpPr>
          <p:cNvPr id="347" name="Google Shape;347;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idx="1" type="body"/>
          </p:nvPr>
        </p:nvSpPr>
        <p:spPr>
          <a:xfrm>
            <a:off x="386375" y="1574200"/>
            <a:ext cx="7886700" cy="3084900"/>
          </a:xfrm>
          <a:prstGeom prst="rect">
            <a:avLst/>
          </a:prstGeom>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SzPts val="1500"/>
              <a:buChar char="o"/>
            </a:pPr>
            <a:r>
              <a:rPr lang="en"/>
              <a:t>Data cleaning methods</a:t>
            </a:r>
            <a:endParaRPr/>
          </a:p>
          <a:p>
            <a:pPr indent="-317500" lvl="1" marL="914400" rtl="0" algn="l">
              <a:lnSpc>
                <a:spcPct val="150000"/>
              </a:lnSpc>
              <a:spcBef>
                <a:spcPts val="0"/>
              </a:spcBef>
              <a:spcAft>
                <a:spcPts val="0"/>
              </a:spcAft>
              <a:buSzPts val="1400"/>
              <a:buChar char="•"/>
            </a:pPr>
            <a:r>
              <a:rPr lang="en"/>
              <a:t>Clean timestamp and round it to the nearest hour</a:t>
            </a:r>
            <a:endParaRPr/>
          </a:p>
          <a:p>
            <a:pPr indent="-317500" lvl="1" marL="914400" rtl="0" algn="l">
              <a:lnSpc>
                <a:spcPct val="150000"/>
              </a:lnSpc>
              <a:spcBef>
                <a:spcPts val="0"/>
              </a:spcBef>
              <a:spcAft>
                <a:spcPts val="0"/>
              </a:spcAft>
              <a:buSzPts val="1400"/>
              <a:buChar char="•"/>
            </a:pPr>
            <a:r>
              <a:rPr lang="en"/>
              <a:t>Split the crash location if have multiple roads</a:t>
            </a:r>
            <a:endParaRPr/>
          </a:p>
          <a:p>
            <a:pPr indent="-317500" lvl="2" marL="1371600" rtl="0" algn="l">
              <a:lnSpc>
                <a:spcPct val="150000"/>
              </a:lnSpc>
              <a:spcBef>
                <a:spcPts val="0"/>
              </a:spcBef>
              <a:spcAft>
                <a:spcPts val="0"/>
              </a:spcAft>
              <a:buClr>
                <a:schemeClr val="dk2"/>
              </a:buClr>
              <a:buSzPts val="1400"/>
              <a:buChar char="▪"/>
            </a:pPr>
            <a:r>
              <a:rPr lang="en"/>
              <a:t>Keep this record if any one of the roads contains in our target roads list</a:t>
            </a:r>
            <a:endParaRPr/>
          </a:p>
          <a:p>
            <a:pPr indent="-317500" lvl="1" marL="914400" rtl="0" algn="l">
              <a:lnSpc>
                <a:spcPct val="150000"/>
              </a:lnSpc>
              <a:spcBef>
                <a:spcPts val="0"/>
              </a:spcBef>
              <a:spcAft>
                <a:spcPts val="0"/>
              </a:spcAft>
              <a:buSzPts val="1400"/>
              <a:buChar char="•"/>
            </a:pPr>
            <a:r>
              <a:rPr lang="en"/>
              <a:t>Use a dictionary to map the crash road name with the target road list</a:t>
            </a:r>
            <a:endParaRPr/>
          </a:p>
          <a:p>
            <a:pPr indent="-317500" lvl="2" marL="1371600" rtl="0" algn="l">
              <a:lnSpc>
                <a:spcPct val="150000"/>
              </a:lnSpc>
              <a:spcBef>
                <a:spcPts val="0"/>
              </a:spcBef>
              <a:spcAft>
                <a:spcPts val="0"/>
              </a:spcAft>
              <a:buSzPts val="1400"/>
              <a:buChar char="▪"/>
            </a:pPr>
            <a:r>
              <a:rPr lang="en"/>
              <a:t>Regular expression</a:t>
            </a:r>
            <a:endParaRPr/>
          </a:p>
        </p:txBody>
      </p:sp>
      <p:sp>
        <p:nvSpPr>
          <p:cNvPr id="353" name="Google Shape;353;p57"/>
          <p:cNvSpPr txBox="1"/>
          <p:nvPr/>
        </p:nvSpPr>
        <p:spPr>
          <a:xfrm>
            <a:off x="2338800" y="2161750"/>
            <a:ext cx="4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54" name="Google Shape;354;p57"/>
          <p:cNvPicPr preferRelativeResize="0"/>
          <p:nvPr/>
        </p:nvPicPr>
        <p:blipFill>
          <a:blip r:embed="rId3">
            <a:alphaModFix/>
          </a:blip>
          <a:stretch>
            <a:fillRect/>
          </a:stretch>
        </p:blipFill>
        <p:spPr>
          <a:xfrm>
            <a:off x="7402450" y="1494022"/>
            <a:ext cx="825275" cy="1439600"/>
          </a:xfrm>
          <a:prstGeom prst="rect">
            <a:avLst/>
          </a:prstGeom>
          <a:noFill/>
          <a:ln>
            <a:noFill/>
          </a:ln>
        </p:spPr>
      </p:pic>
      <p:sp>
        <p:nvSpPr>
          <p:cNvPr id="355" name="Google Shape;355;p57"/>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Data Cleaning</a:t>
            </a:r>
            <a:r>
              <a:rPr lang="en" sz="2500">
                <a:solidFill>
                  <a:schemeClr val="lt1"/>
                </a:solidFill>
                <a:latin typeface="Calibri"/>
                <a:ea typeface="Calibri"/>
                <a:cs typeface="Calibri"/>
                <a:sym typeface="Calibri"/>
              </a:rPr>
              <a:t>: Colorado Springs Crash API </a:t>
            </a:r>
            <a:endParaRPr sz="2500">
              <a:solidFill>
                <a:schemeClr val="lt1"/>
              </a:solidFill>
              <a:latin typeface="Calibri"/>
              <a:ea typeface="Calibri"/>
              <a:cs typeface="Calibri"/>
              <a:sym typeface="Calibri"/>
            </a:endParaRPr>
          </a:p>
        </p:txBody>
      </p:sp>
      <p:pic>
        <p:nvPicPr>
          <p:cNvPr id="356" name="Google Shape;356;p57"/>
          <p:cNvPicPr preferRelativeResize="0"/>
          <p:nvPr/>
        </p:nvPicPr>
        <p:blipFill>
          <a:blip r:embed="rId4">
            <a:alphaModFix/>
          </a:blip>
          <a:stretch>
            <a:fillRect/>
          </a:stretch>
        </p:blipFill>
        <p:spPr>
          <a:xfrm>
            <a:off x="3882325" y="592750"/>
            <a:ext cx="1222175" cy="715025"/>
          </a:xfrm>
          <a:prstGeom prst="rect">
            <a:avLst/>
          </a:prstGeom>
          <a:noFill/>
          <a:ln>
            <a:noFill/>
          </a:ln>
        </p:spPr>
      </p:pic>
      <p:pic>
        <p:nvPicPr>
          <p:cNvPr id="357" name="Google Shape;357;p57"/>
          <p:cNvPicPr preferRelativeResize="0"/>
          <p:nvPr/>
        </p:nvPicPr>
        <p:blipFill>
          <a:blip r:embed="rId5">
            <a:alphaModFix/>
          </a:blip>
          <a:stretch>
            <a:fillRect/>
          </a:stretch>
        </p:blipFill>
        <p:spPr>
          <a:xfrm>
            <a:off x="5513400" y="614671"/>
            <a:ext cx="3068375" cy="671200"/>
          </a:xfrm>
          <a:prstGeom prst="rect">
            <a:avLst/>
          </a:prstGeom>
          <a:noFill/>
          <a:ln>
            <a:noFill/>
          </a:ln>
        </p:spPr>
      </p:pic>
      <p:sp>
        <p:nvSpPr>
          <p:cNvPr id="358" name="Google Shape;35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8"/>
          <p:cNvSpPr txBox="1"/>
          <p:nvPr>
            <p:ph idx="1" type="body"/>
          </p:nvPr>
        </p:nvSpPr>
        <p:spPr>
          <a:xfrm>
            <a:off x="373125" y="1390244"/>
            <a:ext cx="7886700" cy="3263400"/>
          </a:xfrm>
          <a:prstGeom prst="rect">
            <a:avLst/>
          </a:prstGeom>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Clr>
                <a:schemeClr val="dk2"/>
              </a:buClr>
              <a:buSzPts val="1500"/>
              <a:buChar char="o"/>
            </a:pPr>
            <a:r>
              <a:rPr lang="en"/>
              <a:t>Determine relevant columns such as:</a:t>
            </a:r>
            <a:endParaRPr/>
          </a:p>
          <a:p>
            <a:pPr indent="-317500" lvl="1" marL="914400" rtl="0" algn="l">
              <a:lnSpc>
                <a:spcPct val="150000"/>
              </a:lnSpc>
              <a:spcBef>
                <a:spcPts val="0"/>
              </a:spcBef>
              <a:spcAft>
                <a:spcPts val="0"/>
              </a:spcAft>
              <a:buClr>
                <a:schemeClr val="dk2"/>
              </a:buClr>
              <a:buSzPts val="1400"/>
              <a:buChar char="•"/>
            </a:pPr>
            <a:r>
              <a:rPr lang="en"/>
              <a:t>Temperature, pressure, humidity</a:t>
            </a:r>
            <a:endParaRPr/>
          </a:p>
          <a:p>
            <a:pPr indent="-317500" lvl="1" marL="914400" rtl="0" algn="l">
              <a:lnSpc>
                <a:spcPct val="150000"/>
              </a:lnSpc>
              <a:spcBef>
                <a:spcPts val="0"/>
              </a:spcBef>
              <a:spcAft>
                <a:spcPts val="0"/>
              </a:spcAft>
              <a:buClr>
                <a:schemeClr val="dk2"/>
              </a:buClr>
              <a:buSzPts val="1400"/>
              <a:buChar char="•"/>
            </a:pPr>
            <a:r>
              <a:rPr lang="en"/>
              <a:t>Wind speed, wind degree</a:t>
            </a:r>
            <a:endParaRPr/>
          </a:p>
          <a:p>
            <a:pPr indent="-317500" lvl="1" marL="914400" rtl="0" algn="l">
              <a:lnSpc>
                <a:spcPct val="150000"/>
              </a:lnSpc>
              <a:spcBef>
                <a:spcPts val="0"/>
              </a:spcBef>
              <a:spcAft>
                <a:spcPts val="0"/>
              </a:spcAft>
              <a:buClr>
                <a:schemeClr val="dk2"/>
              </a:buClr>
              <a:buSzPts val="1400"/>
              <a:buChar char="•"/>
            </a:pPr>
            <a:r>
              <a:rPr lang="en"/>
              <a:t>Weather description</a:t>
            </a:r>
            <a:endParaRPr/>
          </a:p>
          <a:p>
            <a:pPr indent="-323850" lvl="0" marL="457200" rtl="0" algn="l">
              <a:lnSpc>
                <a:spcPct val="150000"/>
              </a:lnSpc>
              <a:spcBef>
                <a:spcPts val="0"/>
              </a:spcBef>
              <a:spcAft>
                <a:spcPts val="0"/>
              </a:spcAft>
              <a:buClr>
                <a:schemeClr val="dk2"/>
              </a:buClr>
              <a:buSzPts val="1500"/>
              <a:buChar char="o"/>
            </a:pPr>
            <a:r>
              <a:rPr lang="en"/>
              <a:t>Concatenate date and time to make it standardized</a:t>
            </a:r>
            <a:endParaRPr/>
          </a:p>
          <a:p>
            <a:pPr indent="-323850" lvl="0" marL="457200" rtl="0" algn="l">
              <a:lnSpc>
                <a:spcPct val="150000"/>
              </a:lnSpc>
              <a:spcBef>
                <a:spcPts val="0"/>
              </a:spcBef>
              <a:spcAft>
                <a:spcPts val="0"/>
              </a:spcAft>
              <a:buClr>
                <a:schemeClr val="dk2"/>
              </a:buClr>
              <a:buSzPts val="1500"/>
              <a:buChar char="o"/>
            </a:pPr>
            <a:r>
              <a:rPr lang="en"/>
              <a:t>Feature engineering, one hot encoding for weather description</a:t>
            </a:r>
            <a:endParaRPr/>
          </a:p>
        </p:txBody>
      </p:sp>
      <p:pic>
        <p:nvPicPr>
          <p:cNvPr id="364" name="Google Shape;364;p58"/>
          <p:cNvPicPr preferRelativeResize="0"/>
          <p:nvPr/>
        </p:nvPicPr>
        <p:blipFill>
          <a:blip r:embed="rId3">
            <a:alphaModFix/>
          </a:blip>
          <a:stretch>
            <a:fillRect/>
          </a:stretch>
        </p:blipFill>
        <p:spPr>
          <a:xfrm>
            <a:off x="6467725" y="590175"/>
            <a:ext cx="2199950" cy="933700"/>
          </a:xfrm>
          <a:prstGeom prst="rect">
            <a:avLst/>
          </a:prstGeom>
          <a:noFill/>
          <a:ln>
            <a:noFill/>
          </a:ln>
        </p:spPr>
      </p:pic>
      <p:pic>
        <p:nvPicPr>
          <p:cNvPr id="365" name="Google Shape;365;p58"/>
          <p:cNvPicPr preferRelativeResize="0"/>
          <p:nvPr/>
        </p:nvPicPr>
        <p:blipFill>
          <a:blip r:embed="rId4">
            <a:alphaModFix/>
          </a:blip>
          <a:stretch>
            <a:fillRect/>
          </a:stretch>
        </p:blipFill>
        <p:spPr>
          <a:xfrm>
            <a:off x="4694175" y="1781048"/>
            <a:ext cx="4376600" cy="1273925"/>
          </a:xfrm>
          <a:prstGeom prst="rect">
            <a:avLst/>
          </a:prstGeom>
          <a:noFill/>
          <a:ln>
            <a:noFill/>
          </a:ln>
        </p:spPr>
      </p:pic>
      <p:sp>
        <p:nvSpPr>
          <p:cNvPr id="366" name="Google Shape;366;p58"/>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Data Cleaning: OpenWeatherAPI</a:t>
            </a:r>
            <a:endParaRPr sz="2500">
              <a:solidFill>
                <a:schemeClr val="lt1"/>
              </a:solidFill>
              <a:latin typeface="Calibri"/>
              <a:ea typeface="Calibri"/>
              <a:cs typeface="Calibri"/>
              <a:sym typeface="Calibri"/>
            </a:endParaRPr>
          </a:p>
        </p:txBody>
      </p:sp>
      <p:sp>
        <p:nvSpPr>
          <p:cNvPr id="367" name="Google Shape;36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9"/>
          <p:cNvPicPr preferRelativeResize="0"/>
          <p:nvPr/>
        </p:nvPicPr>
        <p:blipFill>
          <a:blip r:embed="rId3">
            <a:alphaModFix/>
          </a:blip>
          <a:stretch>
            <a:fillRect/>
          </a:stretch>
        </p:blipFill>
        <p:spPr>
          <a:xfrm>
            <a:off x="439525" y="990269"/>
            <a:ext cx="3193070" cy="3570656"/>
          </a:xfrm>
          <a:prstGeom prst="rect">
            <a:avLst/>
          </a:prstGeom>
          <a:noFill/>
          <a:ln>
            <a:noFill/>
          </a:ln>
        </p:spPr>
      </p:pic>
      <p:pic>
        <p:nvPicPr>
          <p:cNvPr id="373" name="Google Shape;373;p59"/>
          <p:cNvPicPr preferRelativeResize="0"/>
          <p:nvPr/>
        </p:nvPicPr>
        <p:blipFill>
          <a:blip r:embed="rId4">
            <a:alphaModFix/>
          </a:blip>
          <a:stretch>
            <a:fillRect/>
          </a:stretch>
        </p:blipFill>
        <p:spPr>
          <a:xfrm>
            <a:off x="4125370" y="1064819"/>
            <a:ext cx="1890775" cy="3570656"/>
          </a:xfrm>
          <a:prstGeom prst="rect">
            <a:avLst/>
          </a:prstGeom>
          <a:noFill/>
          <a:ln>
            <a:noFill/>
          </a:ln>
        </p:spPr>
      </p:pic>
      <p:sp>
        <p:nvSpPr>
          <p:cNvPr id="374" name="Google Shape;374;p59"/>
          <p:cNvSpPr txBox="1"/>
          <p:nvPr/>
        </p:nvSpPr>
        <p:spPr>
          <a:xfrm>
            <a:off x="6701700" y="1268050"/>
            <a:ext cx="2291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Key takeaways</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In extreme weather, crashes can be concentrated. Snow and ice bringing slightly more crashes in 2019. </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Meanwhile, crushes occur frequently during the morning and evening rush hours on weekdays</a:t>
            </a:r>
            <a:endParaRPr i="1"/>
          </a:p>
        </p:txBody>
      </p:sp>
      <p:sp>
        <p:nvSpPr>
          <p:cNvPr id="375" name="Google Shape;375;p59"/>
          <p:cNvSpPr txBox="1"/>
          <p:nvPr/>
        </p:nvSpPr>
        <p:spPr>
          <a:xfrm>
            <a:off x="1148100" y="664625"/>
            <a:ext cx="22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Calibri"/>
                <a:ea typeface="Calibri"/>
                <a:cs typeface="Calibri"/>
                <a:sym typeface="Calibri"/>
              </a:rPr>
              <a:t>Group by weather (17-19)</a:t>
            </a:r>
            <a:endParaRPr u="sng">
              <a:latin typeface="Calibri"/>
              <a:ea typeface="Calibri"/>
              <a:cs typeface="Calibri"/>
              <a:sym typeface="Calibri"/>
            </a:endParaRPr>
          </a:p>
        </p:txBody>
      </p:sp>
      <p:sp>
        <p:nvSpPr>
          <p:cNvPr id="376" name="Google Shape;376;p59"/>
          <p:cNvSpPr txBox="1"/>
          <p:nvPr/>
        </p:nvSpPr>
        <p:spPr>
          <a:xfrm>
            <a:off x="3979535" y="664625"/>
            <a:ext cx="24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Calibri"/>
                <a:ea typeface="Calibri"/>
                <a:cs typeface="Calibri"/>
                <a:sym typeface="Calibri"/>
              </a:rPr>
              <a:t>Group by time and day of week</a:t>
            </a:r>
            <a:endParaRPr u="sng">
              <a:latin typeface="Calibri"/>
              <a:ea typeface="Calibri"/>
              <a:cs typeface="Calibri"/>
              <a:sym typeface="Calibri"/>
            </a:endParaRPr>
          </a:p>
        </p:txBody>
      </p:sp>
      <p:sp>
        <p:nvSpPr>
          <p:cNvPr id="377" name="Google Shape;377;p59"/>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EDA</a:t>
            </a:r>
            <a:r>
              <a:rPr lang="en" sz="2500">
                <a:solidFill>
                  <a:schemeClr val="lt1"/>
                </a:solidFill>
                <a:latin typeface="Calibri"/>
                <a:ea typeface="Calibri"/>
                <a:cs typeface="Calibri"/>
                <a:sym typeface="Calibri"/>
              </a:rPr>
              <a:t>: Crash API, Weather and Time</a:t>
            </a:r>
            <a:endParaRPr sz="2500">
              <a:solidFill>
                <a:schemeClr val="lt1"/>
              </a:solidFill>
              <a:latin typeface="Calibri"/>
              <a:ea typeface="Calibri"/>
              <a:cs typeface="Calibri"/>
              <a:sym typeface="Calibri"/>
            </a:endParaRPr>
          </a:p>
        </p:txBody>
      </p:sp>
      <p:sp>
        <p:nvSpPr>
          <p:cNvPr id="378" name="Google Shape;378;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0"/>
          <p:cNvPicPr preferRelativeResize="0"/>
          <p:nvPr/>
        </p:nvPicPr>
        <p:blipFill>
          <a:blip r:embed="rId3">
            <a:alphaModFix/>
          </a:blip>
          <a:stretch>
            <a:fillRect/>
          </a:stretch>
        </p:blipFill>
        <p:spPr>
          <a:xfrm>
            <a:off x="628650" y="1340631"/>
            <a:ext cx="3781425" cy="2390775"/>
          </a:xfrm>
          <a:prstGeom prst="rect">
            <a:avLst/>
          </a:prstGeom>
          <a:noFill/>
          <a:ln>
            <a:noFill/>
          </a:ln>
        </p:spPr>
      </p:pic>
      <p:pic>
        <p:nvPicPr>
          <p:cNvPr id="384" name="Google Shape;384;p60"/>
          <p:cNvPicPr preferRelativeResize="0"/>
          <p:nvPr/>
        </p:nvPicPr>
        <p:blipFill>
          <a:blip r:embed="rId4">
            <a:alphaModFix/>
          </a:blip>
          <a:stretch>
            <a:fillRect/>
          </a:stretch>
        </p:blipFill>
        <p:spPr>
          <a:xfrm>
            <a:off x="4572000" y="1340619"/>
            <a:ext cx="3838575" cy="2390775"/>
          </a:xfrm>
          <a:prstGeom prst="rect">
            <a:avLst/>
          </a:prstGeom>
          <a:noFill/>
          <a:ln>
            <a:noFill/>
          </a:ln>
        </p:spPr>
      </p:pic>
      <p:sp>
        <p:nvSpPr>
          <p:cNvPr id="385" name="Google Shape;385;p60"/>
          <p:cNvSpPr txBox="1"/>
          <p:nvPr/>
        </p:nvSpPr>
        <p:spPr>
          <a:xfrm>
            <a:off x="681000" y="3790450"/>
            <a:ext cx="778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Key takeaways: Detect correlation between variables (highway &amp; driving speed; wind speed &amp; temperature, etc.). It is recommended to select only one of the relevant variables or to use a model that is not sensitive to correlation.</a:t>
            </a:r>
            <a:endParaRPr i="1"/>
          </a:p>
        </p:txBody>
      </p:sp>
      <p:sp>
        <p:nvSpPr>
          <p:cNvPr id="386" name="Google Shape;386;p60"/>
          <p:cNvSpPr txBox="1"/>
          <p:nvPr/>
        </p:nvSpPr>
        <p:spPr>
          <a:xfrm>
            <a:off x="1427025" y="1059275"/>
            <a:ext cx="25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Calibri"/>
                <a:ea typeface="Calibri"/>
                <a:cs typeface="Calibri"/>
                <a:sym typeface="Calibri"/>
              </a:rPr>
              <a:t>Corr matrix for weather data</a:t>
            </a:r>
            <a:endParaRPr u="sng">
              <a:latin typeface="Calibri"/>
              <a:ea typeface="Calibri"/>
              <a:cs typeface="Calibri"/>
              <a:sym typeface="Calibri"/>
            </a:endParaRPr>
          </a:p>
        </p:txBody>
      </p:sp>
      <p:sp>
        <p:nvSpPr>
          <p:cNvPr id="387" name="Google Shape;387;p60"/>
          <p:cNvSpPr txBox="1"/>
          <p:nvPr/>
        </p:nvSpPr>
        <p:spPr>
          <a:xfrm>
            <a:off x="5655275" y="1059275"/>
            <a:ext cx="22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Calibri"/>
                <a:ea typeface="Calibri"/>
                <a:cs typeface="Calibri"/>
                <a:sym typeface="Calibri"/>
              </a:rPr>
              <a:t>Corr matrix for cdot data</a:t>
            </a:r>
            <a:endParaRPr u="sng">
              <a:latin typeface="Calibri"/>
              <a:ea typeface="Calibri"/>
              <a:cs typeface="Calibri"/>
              <a:sym typeface="Calibri"/>
            </a:endParaRPr>
          </a:p>
        </p:txBody>
      </p:sp>
      <p:sp>
        <p:nvSpPr>
          <p:cNvPr id="388" name="Google Shape;388;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389" name="Google Shape;389;p60"/>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EDA: Features Correlation</a:t>
            </a:r>
            <a:endParaRPr sz="25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1"/>
          <p:cNvSpPr txBox="1"/>
          <p:nvPr/>
        </p:nvSpPr>
        <p:spPr>
          <a:xfrm>
            <a:off x="247550" y="1337825"/>
            <a:ext cx="4125600" cy="28977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800"/>
              </a:spcBef>
              <a:spcAft>
                <a:spcPts val="0"/>
              </a:spcAft>
              <a:buNone/>
            </a:pPr>
            <a:r>
              <a:rPr b="1" lang="en" sz="1800">
                <a:solidFill>
                  <a:schemeClr val="dk1"/>
                </a:solidFill>
                <a:latin typeface="Calibri"/>
                <a:ea typeface="Calibri"/>
                <a:cs typeface="Calibri"/>
                <a:sym typeface="Calibri"/>
              </a:rPr>
              <a:t>Join by keys:</a:t>
            </a:r>
            <a:endParaRPr b="1" sz="1800">
              <a:solidFill>
                <a:schemeClr val="dk1"/>
              </a:solidFill>
              <a:latin typeface="Calibri"/>
              <a:ea typeface="Calibri"/>
              <a:cs typeface="Calibri"/>
              <a:sym typeface="Calibri"/>
            </a:endParaRPr>
          </a:p>
          <a:p>
            <a:pPr indent="0" lvl="0" marL="457200" rtl="0" algn="l">
              <a:lnSpc>
                <a:spcPct val="90000"/>
              </a:lnSpc>
              <a:spcBef>
                <a:spcPts val="800"/>
              </a:spcBef>
              <a:spcAft>
                <a:spcPts val="0"/>
              </a:spcAft>
              <a:buNone/>
            </a:pPr>
            <a:r>
              <a:rPr lang="en" sz="1800">
                <a:solidFill>
                  <a:schemeClr val="dk1"/>
                </a:solidFill>
                <a:latin typeface="Calibri"/>
                <a:ea typeface="Calibri"/>
                <a:cs typeface="Calibri"/>
                <a:sym typeface="Calibri"/>
              </a:rPr>
              <a:t>Time: timestamp round to hour</a:t>
            </a:r>
            <a:endParaRPr sz="1800">
              <a:solidFill>
                <a:schemeClr val="dk1"/>
              </a:solidFill>
              <a:latin typeface="Calibri"/>
              <a:ea typeface="Calibri"/>
              <a:cs typeface="Calibri"/>
              <a:sym typeface="Calibri"/>
            </a:endParaRPr>
          </a:p>
          <a:p>
            <a:pPr indent="0" lvl="0" marL="457200" rtl="0" algn="l">
              <a:lnSpc>
                <a:spcPct val="90000"/>
              </a:lnSpc>
              <a:spcBef>
                <a:spcPts val="800"/>
              </a:spcBef>
              <a:spcAft>
                <a:spcPts val="0"/>
              </a:spcAft>
              <a:buNone/>
            </a:pPr>
            <a:r>
              <a:rPr lang="en" sz="1800">
                <a:solidFill>
                  <a:schemeClr val="dk1"/>
                </a:solidFill>
                <a:latin typeface="Calibri"/>
                <a:ea typeface="Calibri"/>
                <a:cs typeface="Calibri"/>
                <a:sym typeface="Calibri"/>
              </a:rPr>
              <a:t>Location: Streets we focused</a:t>
            </a:r>
            <a:endParaRPr sz="1800">
              <a:solidFill>
                <a:schemeClr val="dk1"/>
              </a:solidFill>
              <a:latin typeface="Calibri"/>
              <a:ea typeface="Calibri"/>
              <a:cs typeface="Calibri"/>
              <a:sym typeface="Calibri"/>
            </a:endParaRPr>
          </a:p>
          <a:p>
            <a:pPr indent="0" lvl="0" marL="457200" rtl="0" algn="l">
              <a:lnSpc>
                <a:spcPct val="90000"/>
              </a:lnSpc>
              <a:spcBef>
                <a:spcPts val="800"/>
              </a:spcBef>
              <a:spcAft>
                <a:spcPts val="0"/>
              </a:spcAft>
              <a:buNone/>
            </a:pPr>
            <a:r>
              <a:rPr lang="en" sz="1800">
                <a:solidFill>
                  <a:schemeClr val="dk1"/>
                </a:solidFill>
                <a:latin typeface="Calibri"/>
                <a:ea typeface="Calibri"/>
                <a:cs typeface="Calibri"/>
                <a:sym typeface="Calibri"/>
              </a:rPr>
              <a:t>- unified them in the cleaning part</a:t>
            </a:r>
            <a:endParaRPr sz="1800">
              <a:solidFill>
                <a:schemeClr val="dk1"/>
              </a:solidFill>
              <a:latin typeface="Calibri"/>
              <a:ea typeface="Calibri"/>
              <a:cs typeface="Calibri"/>
              <a:sym typeface="Calibri"/>
            </a:endParaRPr>
          </a:p>
          <a:p>
            <a:pPr indent="0" lvl="0" marL="457200" rtl="0" algn="l">
              <a:lnSpc>
                <a:spcPct val="90000"/>
              </a:lnSpc>
              <a:spcBef>
                <a:spcPts val="800"/>
              </a:spcBef>
              <a:spcAft>
                <a:spcPts val="0"/>
              </a:spcAft>
              <a:buNone/>
            </a:pPr>
            <a:r>
              <a:t/>
            </a:r>
            <a:endParaRPr sz="1800">
              <a:solidFill>
                <a:schemeClr val="dk1"/>
              </a:solidFill>
              <a:latin typeface="Calibri"/>
              <a:ea typeface="Calibri"/>
              <a:cs typeface="Calibri"/>
              <a:sym typeface="Calibri"/>
            </a:endParaRPr>
          </a:p>
          <a:p>
            <a:pPr indent="0" lvl="0" marL="457200" rtl="0" algn="l">
              <a:lnSpc>
                <a:spcPct val="90000"/>
              </a:lnSpc>
              <a:spcBef>
                <a:spcPts val="800"/>
              </a:spcBef>
              <a:spcAft>
                <a:spcPts val="0"/>
              </a:spcAft>
              <a:buNone/>
            </a:pPr>
            <a:r>
              <a:rPr b="1" lang="en" sz="1800">
                <a:solidFill>
                  <a:schemeClr val="dk1"/>
                </a:solidFill>
                <a:latin typeface="Calibri"/>
                <a:ea typeface="Calibri"/>
                <a:cs typeface="Calibri"/>
                <a:sym typeface="Calibri"/>
              </a:rPr>
              <a:t>Generate new column:</a:t>
            </a:r>
            <a:endParaRPr b="1" sz="1800">
              <a:solidFill>
                <a:schemeClr val="dk1"/>
              </a:solidFill>
              <a:latin typeface="Calibri"/>
              <a:ea typeface="Calibri"/>
              <a:cs typeface="Calibri"/>
              <a:sym typeface="Calibri"/>
            </a:endParaRPr>
          </a:p>
          <a:p>
            <a:pPr indent="0" lvl="0" marL="457200" rtl="0" algn="l">
              <a:lnSpc>
                <a:spcPct val="90000"/>
              </a:lnSpc>
              <a:spcBef>
                <a:spcPts val="800"/>
              </a:spcBef>
              <a:spcAft>
                <a:spcPts val="0"/>
              </a:spcAft>
              <a:buNone/>
            </a:pPr>
            <a:r>
              <a:rPr lang="en" sz="1800">
                <a:solidFill>
                  <a:schemeClr val="dk1"/>
                </a:solidFill>
                <a:latin typeface="Calibri"/>
                <a:ea typeface="Calibri"/>
                <a:cs typeface="Calibri"/>
                <a:sym typeface="Calibri"/>
              </a:rPr>
              <a:t>Crash label, 0 means regular,</a:t>
            </a:r>
            <a:endParaRPr sz="1800">
              <a:solidFill>
                <a:schemeClr val="dk1"/>
              </a:solidFill>
              <a:latin typeface="Calibri"/>
              <a:ea typeface="Calibri"/>
              <a:cs typeface="Calibri"/>
              <a:sym typeface="Calibri"/>
            </a:endParaRPr>
          </a:p>
          <a:p>
            <a:pPr indent="0" lvl="0" marL="457200" rtl="0" algn="l">
              <a:lnSpc>
                <a:spcPct val="90000"/>
              </a:lnSpc>
              <a:spcBef>
                <a:spcPts val="800"/>
              </a:spcBef>
              <a:spcAft>
                <a:spcPts val="0"/>
              </a:spcAft>
              <a:buNone/>
            </a:pPr>
            <a:r>
              <a:rPr lang="en" sz="1800">
                <a:solidFill>
                  <a:schemeClr val="dk1"/>
                </a:solidFill>
                <a:latin typeface="Calibri"/>
                <a:ea typeface="Calibri"/>
                <a:cs typeface="Calibri"/>
                <a:sym typeface="Calibri"/>
              </a:rPr>
              <a:t> 1 means crash happen</a:t>
            </a:r>
            <a:endParaRPr sz="1800">
              <a:solidFill>
                <a:schemeClr val="dk1"/>
              </a:solidFill>
              <a:latin typeface="Calibri"/>
              <a:ea typeface="Calibri"/>
              <a:cs typeface="Calibri"/>
              <a:sym typeface="Calibri"/>
            </a:endParaRPr>
          </a:p>
        </p:txBody>
      </p:sp>
      <p:pic>
        <p:nvPicPr>
          <p:cNvPr id="395" name="Google Shape;395;p61"/>
          <p:cNvPicPr preferRelativeResize="0"/>
          <p:nvPr/>
        </p:nvPicPr>
        <p:blipFill>
          <a:blip r:embed="rId3">
            <a:alphaModFix/>
          </a:blip>
          <a:stretch>
            <a:fillRect/>
          </a:stretch>
        </p:blipFill>
        <p:spPr>
          <a:xfrm>
            <a:off x="4674050" y="615150"/>
            <a:ext cx="4125599" cy="3790153"/>
          </a:xfrm>
          <a:prstGeom prst="rect">
            <a:avLst/>
          </a:prstGeom>
          <a:noFill/>
          <a:ln>
            <a:noFill/>
          </a:ln>
        </p:spPr>
      </p:pic>
      <p:sp>
        <p:nvSpPr>
          <p:cNvPr id="396" name="Google Shape;396;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397" name="Google Shape;397;p61"/>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Creation of Final Data</a:t>
            </a:r>
            <a:endParaRPr sz="25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5"/>
          <p:cNvSpPr txBox="1"/>
          <p:nvPr/>
        </p:nvSpPr>
        <p:spPr>
          <a:xfrm>
            <a:off x="779959" y="1932303"/>
            <a:ext cx="75969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6192E"/>
              </a:buClr>
              <a:buSzPts val="3000"/>
              <a:buFont typeface="Calibri"/>
              <a:buNone/>
            </a:pPr>
            <a:r>
              <a:rPr i="1" lang="en" sz="4000">
                <a:solidFill>
                  <a:srgbClr val="A6192E"/>
                </a:solidFill>
                <a:latin typeface="Calibri"/>
                <a:ea typeface="Calibri"/>
                <a:cs typeface="Calibri"/>
                <a:sym typeface="Calibri"/>
              </a:rPr>
              <a:t>Introductions</a:t>
            </a:r>
            <a:endParaRPr i="1" sz="4000">
              <a:solidFill>
                <a:srgbClr val="A6192E"/>
              </a:solidFill>
              <a:latin typeface="Calibri"/>
              <a:ea typeface="Calibri"/>
              <a:cs typeface="Calibri"/>
              <a:sym typeface="Calibri"/>
            </a:endParaRPr>
          </a:p>
        </p:txBody>
      </p:sp>
      <p:sp>
        <p:nvSpPr>
          <p:cNvPr id="160" name="Google Shape;16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nvSpPr>
        <p:spPr>
          <a:xfrm>
            <a:off x="779959" y="1932303"/>
            <a:ext cx="75969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6192E"/>
              </a:buClr>
              <a:buSzPts val="3000"/>
              <a:buFont typeface="Calibri"/>
              <a:buNone/>
            </a:pPr>
            <a:r>
              <a:rPr i="1" lang="en" sz="4000">
                <a:solidFill>
                  <a:srgbClr val="A6192E"/>
                </a:solidFill>
                <a:latin typeface="Calibri"/>
                <a:ea typeface="Calibri"/>
                <a:cs typeface="Calibri"/>
                <a:sym typeface="Calibri"/>
              </a:rPr>
              <a:t>Model</a:t>
            </a:r>
            <a:endParaRPr i="1" sz="4000">
              <a:solidFill>
                <a:srgbClr val="A6192E"/>
              </a:solidFill>
              <a:latin typeface="Calibri"/>
              <a:ea typeface="Calibri"/>
              <a:cs typeface="Calibri"/>
              <a:sym typeface="Calibri"/>
            </a:endParaRPr>
          </a:p>
        </p:txBody>
      </p:sp>
      <p:sp>
        <p:nvSpPr>
          <p:cNvPr id="403" name="Google Shape;403;p62"/>
          <p:cNvSpPr txBox="1"/>
          <p:nvPr>
            <p:ph idx="12" type="sldNum"/>
          </p:nvPr>
        </p:nvSpPr>
        <p:spPr>
          <a:xfrm>
            <a:off x="4297659" y="48100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3"/>
          <p:cNvSpPr txBox="1"/>
          <p:nvPr>
            <p:ph idx="1" type="body"/>
          </p:nvPr>
        </p:nvSpPr>
        <p:spPr>
          <a:xfrm>
            <a:off x="628650" y="970801"/>
            <a:ext cx="7886700" cy="3661800"/>
          </a:xfrm>
          <a:prstGeom prst="rect">
            <a:avLst/>
          </a:prstGeom>
        </p:spPr>
        <p:txBody>
          <a:bodyPr anchorCtr="0" anchor="t" bIns="34275" lIns="68575" spcFirstLastPara="1" rIns="68575" wrap="square" tIns="34275">
            <a:noAutofit/>
          </a:bodyPr>
          <a:lstStyle/>
          <a:p>
            <a:pPr indent="-336550" lvl="0" marL="457200" rtl="0" algn="l">
              <a:lnSpc>
                <a:spcPct val="150000"/>
              </a:lnSpc>
              <a:spcBef>
                <a:spcPts val="800"/>
              </a:spcBef>
              <a:spcAft>
                <a:spcPts val="0"/>
              </a:spcAft>
              <a:buSzPts val="1700"/>
              <a:buChar char="o"/>
            </a:pPr>
            <a:r>
              <a:rPr b="1" lang="en" sz="1700"/>
              <a:t>Midterm Recap</a:t>
            </a:r>
            <a:endParaRPr b="1" sz="1700"/>
          </a:p>
          <a:p>
            <a:pPr indent="-336550" lvl="1" marL="914400" rtl="0" algn="l">
              <a:lnSpc>
                <a:spcPct val="150000"/>
              </a:lnSpc>
              <a:spcBef>
                <a:spcPts val="0"/>
              </a:spcBef>
              <a:spcAft>
                <a:spcPts val="0"/>
              </a:spcAft>
              <a:buSzPts val="1700"/>
              <a:buChar char="•"/>
            </a:pPr>
            <a:r>
              <a:rPr lang="en" sz="1700"/>
              <a:t>Reduced the max depth, yet -</a:t>
            </a:r>
            <a:endParaRPr sz="1700"/>
          </a:p>
          <a:p>
            <a:pPr indent="-336550" lvl="1" marL="914400" rtl="0" algn="l">
              <a:lnSpc>
                <a:spcPct val="150000"/>
              </a:lnSpc>
              <a:spcBef>
                <a:spcPts val="0"/>
              </a:spcBef>
              <a:spcAft>
                <a:spcPts val="0"/>
              </a:spcAft>
              <a:buSzPts val="1700"/>
              <a:buChar char="•"/>
            </a:pPr>
            <a:r>
              <a:rPr lang="en" sz="1700"/>
              <a:t>f</a:t>
            </a:r>
            <a:r>
              <a:rPr lang="en" sz="1700"/>
              <a:t>1-score : </a:t>
            </a:r>
            <a:r>
              <a:rPr lang="en" sz="1700"/>
              <a:t> 0.98 </a:t>
            </a:r>
            <a:endParaRPr sz="1700"/>
          </a:p>
          <a:p>
            <a:pPr indent="-336550" lvl="0" marL="457200" rtl="0" algn="l">
              <a:lnSpc>
                <a:spcPct val="150000"/>
              </a:lnSpc>
              <a:spcBef>
                <a:spcPts val="0"/>
              </a:spcBef>
              <a:spcAft>
                <a:spcPts val="0"/>
              </a:spcAft>
              <a:buSzPts val="1700"/>
              <a:buChar char="o"/>
            </a:pPr>
            <a:r>
              <a:rPr b="1" lang="en" sz="1700"/>
              <a:t>Post Midterm Work</a:t>
            </a:r>
            <a:endParaRPr b="1" sz="1700"/>
          </a:p>
          <a:p>
            <a:pPr indent="-336550" lvl="1" marL="914400" rtl="0" algn="l">
              <a:lnSpc>
                <a:spcPct val="150000"/>
              </a:lnSpc>
              <a:spcBef>
                <a:spcPts val="0"/>
              </a:spcBef>
              <a:spcAft>
                <a:spcPts val="0"/>
              </a:spcAft>
              <a:buSzPts val="1700"/>
              <a:buChar char="•"/>
            </a:pPr>
            <a:r>
              <a:rPr lang="en" sz="1700"/>
              <a:t>Added new roads to the dataset</a:t>
            </a:r>
            <a:endParaRPr sz="1700"/>
          </a:p>
          <a:p>
            <a:pPr indent="-336550" lvl="1" marL="914400" rtl="0" algn="l">
              <a:lnSpc>
                <a:spcPct val="150000"/>
              </a:lnSpc>
              <a:spcBef>
                <a:spcPts val="0"/>
              </a:spcBef>
              <a:spcAft>
                <a:spcPts val="0"/>
              </a:spcAft>
              <a:buSzPts val="1700"/>
              <a:buChar char="•"/>
            </a:pPr>
            <a:r>
              <a:rPr lang="en" sz="1700"/>
              <a:t>Modification 1</a:t>
            </a:r>
            <a:endParaRPr sz="1700"/>
          </a:p>
          <a:p>
            <a:pPr indent="-336550" lvl="2" marL="1371600" rtl="0" algn="l">
              <a:lnSpc>
                <a:spcPct val="150000"/>
              </a:lnSpc>
              <a:spcBef>
                <a:spcPts val="0"/>
              </a:spcBef>
              <a:spcAft>
                <a:spcPts val="0"/>
              </a:spcAft>
              <a:buSzPts val="1700"/>
              <a:buChar char="▪"/>
            </a:pPr>
            <a:r>
              <a:rPr lang="en" sz="1700"/>
              <a:t>Used Ensemble model - GBM </a:t>
            </a:r>
            <a:endParaRPr sz="1700"/>
          </a:p>
          <a:p>
            <a:pPr indent="-336550" lvl="2" marL="1371600" rtl="0" algn="l">
              <a:lnSpc>
                <a:spcPct val="150000"/>
              </a:lnSpc>
              <a:spcBef>
                <a:spcPts val="0"/>
              </a:spcBef>
              <a:spcAft>
                <a:spcPts val="0"/>
              </a:spcAft>
              <a:buSzPts val="1700"/>
              <a:buChar char="▪"/>
            </a:pPr>
            <a:r>
              <a:rPr lang="en" sz="1700"/>
              <a:t>F1-score: Test - 64% 	Train - 99%</a:t>
            </a:r>
            <a:endParaRPr sz="1700"/>
          </a:p>
          <a:p>
            <a:pPr indent="-336550" lvl="2" marL="1371600" rtl="0" algn="l">
              <a:lnSpc>
                <a:spcPct val="150000"/>
              </a:lnSpc>
              <a:spcBef>
                <a:spcPts val="0"/>
              </a:spcBef>
              <a:spcAft>
                <a:spcPts val="0"/>
              </a:spcAft>
              <a:buSzPts val="1700"/>
              <a:buChar char="▪"/>
            </a:pPr>
            <a:r>
              <a:rPr lang="en" sz="1700"/>
              <a:t>Probable class imbalance</a:t>
            </a:r>
            <a:endParaRPr sz="1700"/>
          </a:p>
          <a:p>
            <a:pPr indent="0" lvl="0" marL="914400" rtl="0" algn="l">
              <a:lnSpc>
                <a:spcPct val="150000"/>
              </a:lnSpc>
              <a:spcBef>
                <a:spcPts val="800"/>
              </a:spcBef>
              <a:spcAft>
                <a:spcPts val="0"/>
              </a:spcAft>
              <a:buSzPts val="688"/>
              <a:buNone/>
            </a:pPr>
            <a:r>
              <a:rPr lang="en" sz="1700"/>
              <a:t>	</a:t>
            </a:r>
            <a:endParaRPr sz="1700"/>
          </a:p>
        </p:txBody>
      </p:sp>
      <p:sp>
        <p:nvSpPr>
          <p:cNvPr id="409" name="Google Shape;40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410" name="Google Shape;410;p63"/>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Model</a:t>
            </a:r>
            <a:endParaRPr sz="25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4"/>
          <p:cNvSpPr txBox="1"/>
          <p:nvPr>
            <p:ph idx="1" type="body"/>
          </p:nvPr>
        </p:nvSpPr>
        <p:spPr>
          <a:xfrm>
            <a:off x="628650" y="655951"/>
            <a:ext cx="7886700" cy="3976800"/>
          </a:xfrm>
          <a:prstGeom prst="rect">
            <a:avLst/>
          </a:prstGeom>
        </p:spPr>
        <p:txBody>
          <a:bodyPr anchorCtr="0" anchor="t" bIns="34275" lIns="68575" spcFirstLastPara="1" rIns="68575" wrap="square" tIns="34275">
            <a:normAutofit fontScale="85000" lnSpcReduction="10000"/>
          </a:bodyPr>
          <a:lstStyle/>
          <a:p>
            <a:pPr indent="-304165" lvl="0" marL="457200" rtl="0" algn="l">
              <a:lnSpc>
                <a:spcPct val="150000"/>
              </a:lnSpc>
              <a:spcBef>
                <a:spcPts val="800"/>
              </a:spcBef>
              <a:spcAft>
                <a:spcPts val="0"/>
              </a:spcAft>
              <a:buSzPct val="70000"/>
              <a:buChar char="o"/>
            </a:pPr>
            <a:r>
              <a:rPr lang="en" sz="2000"/>
              <a:t>Using Weather data, crash labels from crash data, jam level from Waze and time features from timestamp.</a:t>
            </a:r>
            <a:endParaRPr sz="2000"/>
          </a:p>
          <a:p>
            <a:pPr indent="-304165" lvl="0" marL="457200" rtl="0" algn="l">
              <a:lnSpc>
                <a:spcPct val="150000"/>
              </a:lnSpc>
              <a:spcBef>
                <a:spcPts val="0"/>
              </a:spcBef>
              <a:spcAft>
                <a:spcPts val="0"/>
              </a:spcAft>
              <a:buSzPct val="70000"/>
              <a:buChar char="o"/>
            </a:pPr>
            <a:r>
              <a:rPr lang="en" sz="2000"/>
              <a:t>Representation of crash data labelled 1 and 0:</a:t>
            </a:r>
            <a:endParaRPr sz="2000"/>
          </a:p>
          <a:p>
            <a:pPr indent="0" lvl="0" marL="914400" rtl="0" algn="l">
              <a:lnSpc>
                <a:spcPct val="150000"/>
              </a:lnSpc>
              <a:spcBef>
                <a:spcPts val="800"/>
              </a:spcBef>
              <a:spcAft>
                <a:spcPts val="0"/>
              </a:spcAft>
              <a:buNone/>
            </a:pPr>
            <a:r>
              <a:rPr b="1" lang="en" sz="1250">
                <a:solidFill>
                  <a:srgbClr val="212121"/>
                </a:solidFill>
                <a:highlight>
                  <a:srgbClr val="FFFFFF"/>
                </a:highlight>
                <a:latin typeface="Courier New"/>
                <a:ea typeface="Courier New"/>
                <a:cs typeface="Courier New"/>
                <a:sym typeface="Courier New"/>
              </a:rPr>
              <a:t>{0.0: 42991, 1.0: 1620}</a:t>
            </a:r>
            <a:endParaRPr b="1" sz="1250">
              <a:solidFill>
                <a:srgbClr val="212121"/>
              </a:solidFill>
              <a:highlight>
                <a:srgbClr val="FFFFFF"/>
              </a:highlight>
              <a:latin typeface="Courier New"/>
              <a:ea typeface="Courier New"/>
              <a:cs typeface="Courier New"/>
              <a:sym typeface="Courier New"/>
            </a:endParaRPr>
          </a:p>
          <a:p>
            <a:pPr indent="-304165" lvl="0" marL="457200" rtl="0" algn="l">
              <a:lnSpc>
                <a:spcPct val="150000"/>
              </a:lnSpc>
              <a:spcBef>
                <a:spcPts val="800"/>
              </a:spcBef>
              <a:spcAft>
                <a:spcPts val="0"/>
              </a:spcAft>
              <a:buClr>
                <a:schemeClr val="dk2"/>
              </a:buClr>
              <a:buSzPct val="70000"/>
              <a:buChar char="o"/>
            </a:pPr>
            <a:r>
              <a:rPr lang="en" sz="2000"/>
              <a:t>Crash scenarios barely have any representation</a:t>
            </a:r>
            <a:endParaRPr sz="2000"/>
          </a:p>
          <a:p>
            <a:pPr indent="-304165" lvl="0" marL="457200" rtl="0" algn="l">
              <a:lnSpc>
                <a:spcPct val="150000"/>
              </a:lnSpc>
              <a:spcBef>
                <a:spcPts val="0"/>
              </a:spcBef>
              <a:spcAft>
                <a:spcPts val="0"/>
              </a:spcAft>
              <a:buClr>
                <a:schemeClr val="dk2"/>
              </a:buClr>
              <a:buSzPct val="70000"/>
              <a:buChar char="o"/>
            </a:pPr>
            <a:r>
              <a:rPr lang="en" sz="2000"/>
              <a:t>SMOTE to handle class imbalance</a:t>
            </a:r>
            <a:endParaRPr sz="2000"/>
          </a:p>
          <a:p>
            <a:pPr indent="-309562" lvl="0" marL="457200" rtl="0" algn="l">
              <a:lnSpc>
                <a:spcPct val="150000"/>
              </a:lnSpc>
              <a:spcBef>
                <a:spcPts val="0"/>
              </a:spcBef>
              <a:spcAft>
                <a:spcPts val="0"/>
              </a:spcAft>
              <a:buClr>
                <a:schemeClr val="dk2"/>
              </a:buClr>
              <a:buSzPct val="75000"/>
              <a:buChar char="o"/>
            </a:pPr>
            <a:r>
              <a:rPr lang="en" sz="2000"/>
              <a:t>After SMOTE: </a:t>
            </a:r>
            <a:r>
              <a:rPr b="1" lang="en" sz="1350">
                <a:solidFill>
                  <a:srgbClr val="212121"/>
                </a:solidFill>
                <a:highlight>
                  <a:srgbClr val="FFFFFF"/>
                </a:highlight>
                <a:latin typeface="Courier New"/>
                <a:ea typeface="Courier New"/>
                <a:cs typeface="Courier New"/>
                <a:sym typeface="Courier New"/>
              </a:rPr>
              <a:t>{0.0: 42991, 1.0: 42991}</a:t>
            </a:r>
            <a:r>
              <a:rPr lang="en" sz="2000"/>
              <a:t>	</a:t>
            </a:r>
            <a:endParaRPr sz="2000"/>
          </a:p>
          <a:p>
            <a:pPr indent="-304165" lvl="0" marL="457200" rtl="0" algn="l">
              <a:lnSpc>
                <a:spcPct val="150000"/>
              </a:lnSpc>
              <a:spcBef>
                <a:spcPts val="0"/>
              </a:spcBef>
              <a:spcAft>
                <a:spcPts val="0"/>
              </a:spcAft>
              <a:buClr>
                <a:schemeClr val="dk2"/>
              </a:buClr>
              <a:buSzPct val="70000"/>
              <a:buChar char="o"/>
            </a:pPr>
            <a:r>
              <a:rPr lang="en" sz="2000"/>
              <a:t>Decision Tree Algorithm - Max Depth = 8</a:t>
            </a:r>
            <a:endParaRPr sz="2000"/>
          </a:p>
          <a:p>
            <a:pPr indent="-304165" lvl="0" marL="457200" rtl="0" algn="l">
              <a:lnSpc>
                <a:spcPct val="150000"/>
              </a:lnSpc>
              <a:spcBef>
                <a:spcPts val="0"/>
              </a:spcBef>
              <a:spcAft>
                <a:spcPts val="0"/>
              </a:spcAft>
              <a:buClr>
                <a:schemeClr val="dk2"/>
              </a:buClr>
              <a:buSzPct val="70000"/>
              <a:buChar char="o"/>
            </a:pPr>
            <a:r>
              <a:rPr lang="en" sz="2000"/>
              <a:t>Metrics - f1_score</a:t>
            </a:r>
            <a:endParaRPr sz="2000"/>
          </a:p>
          <a:p>
            <a:pPr indent="-298767" lvl="1" marL="914400" rtl="0" algn="l">
              <a:lnSpc>
                <a:spcPct val="150000"/>
              </a:lnSpc>
              <a:spcBef>
                <a:spcPts val="0"/>
              </a:spcBef>
              <a:spcAft>
                <a:spcPts val="0"/>
              </a:spcAft>
              <a:buSzPct val="76470"/>
              <a:buChar char="•"/>
            </a:pPr>
            <a:r>
              <a:rPr lang="en" sz="1700"/>
              <a:t>Test: 86.48%</a:t>
            </a:r>
            <a:endParaRPr sz="1700"/>
          </a:p>
          <a:p>
            <a:pPr indent="-298767" lvl="1" marL="914400" rtl="0" algn="l">
              <a:lnSpc>
                <a:spcPct val="150000"/>
              </a:lnSpc>
              <a:spcBef>
                <a:spcPts val="0"/>
              </a:spcBef>
              <a:spcAft>
                <a:spcPts val="0"/>
              </a:spcAft>
              <a:buSzPct val="76470"/>
              <a:buChar char="•"/>
            </a:pPr>
            <a:r>
              <a:rPr lang="en" sz="1700"/>
              <a:t>Train: 86.78%</a:t>
            </a:r>
            <a:endParaRPr sz="1700"/>
          </a:p>
        </p:txBody>
      </p:sp>
      <p:sp>
        <p:nvSpPr>
          <p:cNvPr id="416" name="Google Shape;416;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417" name="Google Shape;417;p64"/>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Final Model</a:t>
            </a:r>
            <a:endParaRPr sz="25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5"/>
          <p:cNvSpPr txBox="1"/>
          <p:nvPr>
            <p:ph idx="1" type="body"/>
          </p:nvPr>
        </p:nvSpPr>
        <p:spPr>
          <a:xfrm>
            <a:off x="628650" y="1150975"/>
            <a:ext cx="4565100" cy="3481500"/>
          </a:xfrm>
          <a:prstGeom prst="rect">
            <a:avLst/>
          </a:prstGeom>
        </p:spPr>
        <p:txBody>
          <a:bodyPr anchorCtr="0" anchor="t" bIns="34275" lIns="68575" spcFirstLastPara="1" rIns="68575" wrap="square" tIns="34275">
            <a:normAutofit lnSpcReduction="10000"/>
          </a:bodyPr>
          <a:lstStyle/>
          <a:p>
            <a:pPr indent="-323850" lvl="0" marL="457200" rtl="0" algn="l">
              <a:spcBef>
                <a:spcPts val="800"/>
              </a:spcBef>
              <a:spcAft>
                <a:spcPts val="0"/>
              </a:spcAft>
              <a:buSzPts val="1500"/>
              <a:buChar char="o"/>
            </a:pPr>
            <a:r>
              <a:rPr lang="en"/>
              <a:t>Feature Importances</a:t>
            </a:r>
            <a:endParaRPr/>
          </a:p>
          <a:p>
            <a:pPr indent="0" lvl="0" marL="457200" rtl="0" algn="l">
              <a:spcBef>
                <a:spcPts val="800"/>
              </a:spcBef>
              <a:spcAft>
                <a:spcPts val="0"/>
              </a:spcAft>
              <a:buNone/>
            </a:pPr>
            <a:r>
              <a:t/>
            </a:r>
            <a:endParaRPr/>
          </a:p>
          <a:p>
            <a:pPr indent="-317500" lvl="1" marL="914400" rtl="0" algn="l">
              <a:spcBef>
                <a:spcPts val="400"/>
              </a:spcBef>
              <a:spcAft>
                <a:spcPts val="0"/>
              </a:spcAft>
              <a:buSzPts val="1400"/>
              <a:buChar char="•"/>
            </a:pPr>
            <a:r>
              <a:rPr lang="en"/>
              <a:t>Street has the highest importance as expected</a:t>
            </a:r>
            <a:endParaRPr/>
          </a:p>
          <a:p>
            <a:pPr indent="0" lvl="0" marL="914400" rtl="0" algn="l">
              <a:spcBef>
                <a:spcPts val="800"/>
              </a:spcBef>
              <a:spcAft>
                <a:spcPts val="0"/>
              </a:spcAft>
              <a:buNone/>
            </a:pPr>
            <a:r>
              <a:t/>
            </a:r>
            <a:endParaRPr/>
          </a:p>
          <a:p>
            <a:pPr indent="-317500" lvl="1" marL="914400" rtl="0" algn="l">
              <a:spcBef>
                <a:spcPts val="400"/>
              </a:spcBef>
              <a:spcAft>
                <a:spcPts val="0"/>
              </a:spcAft>
              <a:buSzPts val="1400"/>
              <a:buChar char="•"/>
            </a:pPr>
            <a:r>
              <a:rPr lang="en"/>
              <a:t>Hour of the day has the second highest importance</a:t>
            </a:r>
            <a:endParaRPr/>
          </a:p>
          <a:p>
            <a:pPr indent="0" lvl="0" marL="914400" rtl="0" algn="l">
              <a:spcBef>
                <a:spcPts val="800"/>
              </a:spcBef>
              <a:spcAft>
                <a:spcPts val="0"/>
              </a:spcAft>
              <a:buNone/>
            </a:pPr>
            <a:r>
              <a:t/>
            </a:r>
            <a:endParaRPr/>
          </a:p>
          <a:p>
            <a:pPr indent="-317500" lvl="1" marL="914400" rtl="0" algn="l">
              <a:spcBef>
                <a:spcPts val="400"/>
              </a:spcBef>
              <a:spcAft>
                <a:spcPts val="0"/>
              </a:spcAft>
              <a:buSzPts val="1400"/>
              <a:buChar char="•"/>
            </a:pPr>
            <a:r>
              <a:rPr lang="en"/>
              <a:t>Followed by wind degree and day of the week</a:t>
            </a:r>
            <a:endParaRPr/>
          </a:p>
          <a:p>
            <a:pPr indent="0" lvl="0" marL="457200" rtl="0" algn="l">
              <a:spcBef>
                <a:spcPts val="800"/>
              </a:spcBef>
              <a:spcAft>
                <a:spcPts val="0"/>
              </a:spcAft>
              <a:buNone/>
            </a:pPr>
            <a:r>
              <a:t/>
            </a:r>
            <a:endParaRPr/>
          </a:p>
        </p:txBody>
      </p:sp>
      <p:sp>
        <p:nvSpPr>
          <p:cNvPr id="423" name="Google Shape;423;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424" name="Google Shape;424;p65"/>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Model Analysis</a:t>
            </a:r>
            <a:endParaRPr sz="2500">
              <a:solidFill>
                <a:schemeClr val="lt1"/>
              </a:solidFill>
              <a:latin typeface="Calibri"/>
              <a:ea typeface="Calibri"/>
              <a:cs typeface="Calibri"/>
              <a:sym typeface="Calibri"/>
            </a:endParaRPr>
          </a:p>
        </p:txBody>
      </p:sp>
      <p:pic>
        <p:nvPicPr>
          <p:cNvPr id="425" name="Google Shape;425;p65"/>
          <p:cNvPicPr preferRelativeResize="0"/>
          <p:nvPr/>
        </p:nvPicPr>
        <p:blipFill>
          <a:blip r:embed="rId3">
            <a:alphaModFix/>
          </a:blip>
          <a:stretch>
            <a:fillRect/>
          </a:stretch>
        </p:blipFill>
        <p:spPr>
          <a:xfrm rot="5400000">
            <a:off x="5263515" y="572089"/>
            <a:ext cx="3617596" cy="3958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6"/>
          <p:cNvSpPr txBox="1"/>
          <p:nvPr/>
        </p:nvSpPr>
        <p:spPr>
          <a:xfrm>
            <a:off x="779959" y="1932303"/>
            <a:ext cx="75969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6192E"/>
              </a:buClr>
              <a:buSzPts val="3000"/>
              <a:buFont typeface="Calibri"/>
              <a:buNone/>
            </a:pPr>
            <a:r>
              <a:rPr i="1" lang="en" sz="4000">
                <a:solidFill>
                  <a:srgbClr val="A6192E"/>
                </a:solidFill>
                <a:latin typeface="Calibri"/>
                <a:ea typeface="Calibri"/>
                <a:cs typeface="Calibri"/>
                <a:sym typeface="Calibri"/>
              </a:rPr>
              <a:t>Final Deliverables</a:t>
            </a:r>
            <a:endParaRPr i="1" sz="4000">
              <a:solidFill>
                <a:srgbClr val="A6192E"/>
              </a:solidFill>
              <a:latin typeface="Calibri"/>
              <a:ea typeface="Calibri"/>
              <a:cs typeface="Calibri"/>
              <a:sym typeface="Calibri"/>
            </a:endParaRPr>
          </a:p>
        </p:txBody>
      </p:sp>
      <p:sp>
        <p:nvSpPr>
          <p:cNvPr id="431" name="Google Shape;431;p66"/>
          <p:cNvSpPr txBox="1"/>
          <p:nvPr>
            <p:ph idx="12" type="sldNum"/>
          </p:nvPr>
        </p:nvSpPr>
        <p:spPr>
          <a:xfrm>
            <a:off x="4297659" y="48100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437" name="Google Shape;437;p67"/>
          <p:cNvSpPr txBox="1"/>
          <p:nvPr/>
        </p:nvSpPr>
        <p:spPr>
          <a:xfrm>
            <a:off x="5745150" y="2791375"/>
            <a:ext cx="2334000" cy="2772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en">
                <a:solidFill>
                  <a:srgbClr val="222222"/>
                </a:solidFill>
                <a:latin typeface="Calibri"/>
                <a:ea typeface="Calibri"/>
                <a:cs typeface="Calibri"/>
                <a:sym typeface="Calibri"/>
              </a:rPr>
              <a:t>GARRISON SAFETY OFFICER </a:t>
            </a:r>
            <a:endParaRPr b="1">
              <a:solidFill>
                <a:srgbClr val="222222"/>
              </a:solidFill>
              <a:latin typeface="Calibri"/>
              <a:ea typeface="Calibri"/>
              <a:cs typeface="Calibri"/>
              <a:sym typeface="Calibri"/>
            </a:endParaRPr>
          </a:p>
          <a:p>
            <a:pPr indent="0" lvl="0" marL="0" rtl="0" algn="just">
              <a:spcBef>
                <a:spcPts val="0"/>
              </a:spcBef>
              <a:spcAft>
                <a:spcPts val="0"/>
              </a:spcAft>
              <a:buNone/>
            </a:pPr>
            <a:r>
              <a:t/>
            </a:r>
            <a:endParaRPr sz="2100">
              <a:solidFill>
                <a:srgbClr val="000000"/>
              </a:solidFill>
              <a:latin typeface="Calibri"/>
              <a:ea typeface="Calibri"/>
              <a:cs typeface="Calibri"/>
              <a:sym typeface="Calibri"/>
            </a:endParaRPr>
          </a:p>
          <a:p>
            <a:pPr indent="0" lvl="0" marL="0" rtl="0" algn="l">
              <a:lnSpc>
                <a:spcPct val="90000"/>
              </a:lnSpc>
              <a:spcBef>
                <a:spcPts val="1200"/>
              </a:spcBef>
              <a:spcAft>
                <a:spcPts val="0"/>
              </a:spcAft>
              <a:buNone/>
            </a:pPr>
            <a:r>
              <a:t/>
            </a:r>
            <a:endParaRPr sz="1800">
              <a:solidFill>
                <a:srgbClr val="000000"/>
              </a:solidFill>
              <a:latin typeface="Calibri"/>
              <a:ea typeface="Calibri"/>
              <a:cs typeface="Calibri"/>
              <a:sym typeface="Calibri"/>
            </a:endParaRPr>
          </a:p>
        </p:txBody>
      </p:sp>
      <p:pic>
        <p:nvPicPr>
          <p:cNvPr id="438" name="Google Shape;438;p67"/>
          <p:cNvPicPr preferRelativeResize="0"/>
          <p:nvPr/>
        </p:nvPicPr>
        <p:blipFill rotWithShape="1">
          <a:blip r:embed="rId3">
            <a:alphaModFix/>
          </a:blip>
          <a:srcRect b="0" l="0" r="0" t="0"/>
          <a:stretch/>
        </p:blipFill>
        <p:spPr>
          <a:xfrm>
            <a:off x="5923925" y="1106476"/>
            <a:ext cx="1976425" cy="1684900"/>
          </a:xfrm>
          <a:prstGeom prst="rect">
            <a:avLst/>
          </a:prstGeom>
          <a:noFill/>
          <a:ln>
            <a:noFill/>
          </a:ln>
        </p:spPr>
      </p:pic>
      <p:sp>
        <p:nvSpPr>
          <p:cNvPr id="439" name="Google Shape;439;p67"/>
          <p:cNvSpPr txBox="1"/>
          <p:nvPr/>
        </p:nvSpPr>
        <p:spPr>
          <a:xfrm>
            <a:off x="5556138" y="3068575"/>
            <a:ext cx="27120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n" sz="1200">
                <a:solidFill>
                  <a:srgbClr val="222222"/>
                </a:solidFill>
                <a:latin typeface="Calibri"/>
                <a:ea typeface="Calibri"/>
                <a:cs typeface="Calibri"/>
                <a:sym typeface="Calibri"/>
              </a:rPr>
              <a:t>“</a:t>
            </a:r>
            <a:r>
              <a:rPr b="0" i="0" lang="en" sz="1200" u="none" cap="none" strike="noStrike">
                <a:solidFill>
                  <a:srgbClr val="222222"/>
                </a:solidFill>
                <a:latin typeface="Calibri"/>
                <a:ea typeface="Calibri"/>
                <a:cs typeface="Calibri"/>
                <a:sym typeface="Calibri"/>
              </a:rPr>
              <a:t>As the Garrison Safety Officer, I want to know </a:t>
            </a:r>
            <a:r>
              <a:rPr lang="en" sz="1200">
                <a:solidFill>
                  <a:srgbClr val="222222"/>
                </a:solidFill>
                <a:latin typeface="Calibri"/>
                <a:ea typeface="Calibri"/>
                <a:cs typeface="Calibri"/>
                <a:sym typeface="Calibri"/>
              </a:rPr>
              <a:t>the</a:t>
            </a:r>
            <a:r>
              <a:rPr b="0" i="0" lang="en" sz="1200" u="none" cap="none" strike="noStrike">
                <a:solidFill>
                  <a:srgbClr val="222222"/>
                </a:solidFill>
                <a:latin typeface="Calibri"/>
                <a:ea typeface="Calibri"/>
                <a:cs typeface="Calibri"/>
                <a:sym typeface="Calibri"/>
              </a:rPr>
              <a:t> likelihood of weather-related driving accidents tomorrow, </a:t>
            </a:r>
            <a:r>
              <a:rPr lang="en" sz="1200">
                <a:solidFill>
                  <a:srgbClr val="222222"/>
                </a:solidFill>
                <a:latin typeface="Calibri"/>
                <a:ea typeface="Calibri"/>
                <a:cs typeface="Calibri"/>
                <a:sym typeface="Calibri"/>
              </a:rPr>
              <a:t>so that I may plan to close/open the base accordingly</a:t>
            </a:r>
            <a:r>
              <a:rPr b="0" i="0" lang="en" sz="1200" u="none" cap="none" strike="noStrike">
                <a:solidFill>
                  <a:srgbClr val="222222"/>
                </a:solidFill>
                <a:latin typeface="Calibri"/>
                <a:ea typeface="Calibri"/>
                <a:cs typeface="Calibri"/>
                <a:sym typeface="Calibri"/>
              </a:rPr>
              <a:t>.</a:t>
            </a:r>
            <a:r>
              <a:rPr lang="en" sz="1200">
                <a:solidFill>
                  <a:srgbClr val="222222"/>
                </a:solidFill>
                <a:latin typeface="Calibri"/>
                <a:ea typeface="Calibri"/>
                <a:cs typeface="Calibri"/>
                <a:sym typeface="Calibri"/>
              </a:rPr>
              <a:t>”</a:t>
            </a:r>
            <a:endParaRPr b="0" i="0" sz="1500" u="none" cap="none" strike="noStrike">
              <a:solidFill>
                <a:srgbClr val="000000"/>
              </a:solidFill>
              <a:latin typeface="Calibri"/>
              <a:ea typeface="Calibri"/>
              <a:cs typeface="Calibri"/>
              <a:sym typeface="Calibri"/>
            </a:endParaRPr>
          </a:p>
        </p:txBody>
      </p:sp>
      <p:pic>
        <p:nvPicPr>
          <p:cNvPr id="440" name="Google Shape;440;p67"/>
          <p:cNvPicPr preferRelativeResize="0"/>
          <p:nvPr/>
        </p:nvPicPr>
        <p:blipFill>
          <a:blip r:embed="rId4">
            <a:alphaModFix/>
          </a:blip>
          <a:stretch>
            <a:fillRect/>
          </a:stretch>
        </p:blipFill>
        <p:spPr>
          <a:xfrm>
            <a:off x="871700" y="1283977"/>
            <a:ext cx="3818550" cy="2575550"/>
          </a:xfrm>
          <a:prstGeom prst="rect">
            <a:avLst/>
          </a:prstGeom>
          <a:noFill/>
          <a:ln>
            <a:noFill/>
          </a:ln>
        </p:spPr>
      </p:pic>
      <p:sp>
        <p:nvSpPr>
          <p:cNvPr id="441" name="Google Shape;441;p67"/>
          <p:cNvSpPr txBox="1"/>
          <p:nvPr/>
        </p:nvSpPr>
        <p:spPr>
          <a:xfrm>
            <a:off x="802731" y="3859525"/>
            <a:ext cx="40845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1" lang="en" sz="900">
                <a:solidFill>
                  <a:srgbClr val="6F8948"/>
                </a:solidFill>
                <a:highlight>
                  <a:srgbClr val="FFFFFF"/>
                </a:highlight>
              </a:rPr>
              <a:t>Col. Sean M. Brown, commander, U.S. Army Garrison Fort Carson</a:t>
            </a:r>
            <a:endParaRPr b="0" i="0" sz="1500" u="none" cap="none" strike="noStrike">
              <a:solidFill>
                <a:srgbClr val="000000"/>
              </a:solidFill>
              <a:latin typeface="Calibri"/>
              <a:ea typeface="Calibri"/>
              <a:cs typeface="Calibri"/>
              <a:sym typeface="Calibri"/>
            </a:endParaRPr>
          </a:p>
        </p:txBody>
      </p:sp>
      <p:sp>
        <p:nvSpPr>
          <p:cNvPr id="442" name="Google Shape;442;p67"/>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A Refresher</a:t>
            </a:r>
            <a:endParaRPr sz="25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8"/>
          <p:cNvSpPr txBox="1"/>
          <p:nvPr>
            <p:ph idx="1" type="body"/>
          </p:nvPr>
        </p:nvSpPr>
        <p:spPr>
          <a:xfrm>
            <a:off x="495700" y="891474"/>
            <a:ext cx="2146500" cy="466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Trained Model</a:t>
            </a:r>
            <a:endParaRPr/>
          </a:p>
        </p:txBody>
      </p:sp>
      <p:pic>
        <p:nvPicPr>
          <p:cNvPr id="448" name="Google Shape;448;p68"/>
          <p:cNvPicPr preferRelativeResize="0"/>
          <p:nvPr/>
        </p:nvPicPr>
        <p:blipFill>
          <a:blip r:embed="rId3">
            <a:alphaModFix/>
          </a:blip>
          <a:stretch>
            <a:fillRect/>
          </a:stretch>
        </p:blipFill>
        <p:spPr>
          <a:xfrm>
            <a:off x="5964716" y="1390113"/>
            <a:ext cx="2894385" cy="2363274"/>
          </a:xfrm>
          <a:prstGeom prst="rect">
            <a:avLst/>
          </a:prstGeom>
          <a:noFill/>
          <a:ln>
            <a:noFill/>
          </a:ln>
        </p:spPr>
      </p:pic>
      <p:sp>
        <p:nvSpPr>
          <p:cNvPr id="449" name="Google Shape;449;p68"/>
          <p:cNvSpPr txBox="1"/>
          <p:nvPr/>
        </p:nvSpPr>
        <p:spPr>
          <a:xfrm>
            <a:off x="5927975" y="3724775"/>
            <a:ext cx="293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666666"/>
                </a:solidFill>
                <a:latin typeface="Calibri"/>
                <a:ea typeface="Calibri"/>
                <a:cs typeface="Calibri"/>
                <a:sym typeface="Calibri"/>
              </a:rPr>
              <a:t>Source: https://www.freepik.com/premium-vector/highway-junction-top-view-road-intersection-with-turnings-circle-overpasses-aerial-view-city-traffic-lines-vector-cartoon-illustration_30962244.htm</a:t>
            </a:r>
            <a:endParaRPr sz="600">
              <a:solidFill>
                <a:srgbClr val="666666"/>
              </a:solidFill>
              <a:latin typeface="Calibri"/>
              <a:ea typeface="Calibri"/>
              <a:cs typeface="Calibri"/>
              <a:sym typeface="Calibri"/>
            </a:endParaRPr>
          </a:p>
        </p:txBody>
      </p:sp>
      <p:pic>
        <p:nvPicPr>
          <p:cNvPr id="450" name="Google Shape;450;p68"/>
          <p:cNvPicPr preferRelativeResize="0"/>
          <p:nvPr/>
        </p:nvPicPr>
        <p:blipFill>
          <a:blip r:embed="rId4">
            <a:alphaModFix/>
          </a:blip>
          <a:stretch>
            <a:fillRect/>
          </a:stretch>
        </p:blipFill>
        <p:spPr>
          <a:xfrm>
            <a:off x="7991125" y="2272075"/>
            <a:ext cx="232425" cy="343425"/>
          </a:xfrm>
          <a:prstGeom prst="rect">
            <a:avLst/>
          </a:prstGeom>
          <a:noFill/>
          <a:ln>
            <a:noFill/>
          </a:ln>
        </p:spPr>
      </p:pic>
      <p:pic>
        <p:nvPicPr>
          <p:cNvPr id="451" name="Google Shape;451;p68"/>
          <p:cNvPicPr preferRelativeResize="0"/>
          <p:nvPr/>
        </p:nvPicPr>
        <p:blipFill>
          <a:blip r:embed="rId4">
            <a:alphaModFix/>
          </a:blip>
          <a:stretch>
            <a:fillRect/>
          </a:stretch>
        </p:blipFill>
        <p:spPr>
          <a:xfrm>
            <a:off x="6989050" y="2400037"/>
            <a:ext cx="232425" cy="343425"/>
          </a:xfrm>
          <a:prstGeom prst="rect">
            <a:avLst/>
          </a:prstGeom>
          <a:noFill/>
          <a:ln>
            <a:noFill/>
          </a:ln>
        </p:spPr>
      </p:pic>
      <p:pic>
        <p:nvPicPr>
          <p:cNvPr id="452" name="Google Shape;452;p68"/>
          <p:cNvPicPr preferRelativeResize="0"/>
          <p:nvPr/>
        </p:nvPicPr>
        <p:blipFill>
          <a:blip r:embed="rId4">
            <a:alphaModFix/>
          </a:blip>
          <a:stretch>
            <a:fillRect/>
          </a:stretch>
        </p:blipFill>
        <p:spPr>
          <a:xfrm>
            <a:off x="6115750" y="3162175"/>
            <a:ext cx="232425" cy="343425"/>
          </a:xfrm>
          <a:prstGeom prst="rect">
            <a:avLst/>
          </a:prstGeom>
          <a:noFill/>
          <a:ln>
            <a:noFill/>
          </a:ln>
        </p:spPr>
      </p:pic>
      <p:pic>
        <p:nvPicPr>
          <p:cNvPr id="453" name="Google Shape;453;p68"/>
          <p:cNvPicPr preferRelativeResize="0"/>
          <p:nvPr/>
        </p:nvPicPr>
        <p:blipFill>
          <a:blip r:embed="rId4">
            <a:alphaModFix/>
          </a:blip>
          <a:stretch>
            <a:fillRect/>
          </a:stretch>
        </p:blipFill>
        <p:spPr>
          <a:xfrm>
            <a:off x="5964725" y="1457012"/>
            <a:ext cx="232425" cy="343425"/>
          </a:xfrm>
          <a:prstGeom prst="rect">
            <a:avLst/>
          </a:prstGeom>
          <a:noFill/>
          <a:ln>
            <a:noFill/>
          </a:ln>
        </p:spPr>
      </p:pic>
      <p:pic>
        <p:nvPicPr>
          <p:cNvPr id="454" name="Google Shape;454;p68"/>
          <p:cNvPicPr preferRelativeResize="0"/>
          <p:nvPr/>
        </p:nvPicPr>
        <p:blipFill>
          <a:blip r:embed="rId4">
            <a:alphaModFix/>
          </a:blip>
          <a:stretch>
            <a:fillRect/>
          </a:stretch>
        </p:blipFill>
        <p:spPr>
          <a:xfrm>
            <a:off x="6989050" y="3381337"/>
            <a:ext cx="232425" cy="343425"/>
          </a:xfrm>
          <a:prstGeom prst="rect">
            <a:avLst/>
          </a:prstGeom>
          <a:noFill/>
          <a:ln>
            <a:noFill/>
          </a:ln>
        </p:spPr>
      </p:pic>
      <p:pic>
        <p:nvPicPr>
          <p:cNvPr id="455" name="Google Shape;455;p68"/>
          <p:cNvPicPr preferRelativeResize="0"/>
          <p:nvPr/>
        </p:nvPicPr>
        <p:blipFill>
          <a:blip r:embed="rId5">
            <a:alphaModFix/>
          </a:blip>
          <a:stretch>
            <a:fillRect/>
          </a:stretch>
        </p:blipFill>
        <p:spPr>
          <a:xfrm>
            <a:off x="271075" y="1657351"/>
            <a:ext cx="898500" cy="823625"/>
          </a:xfrm>
          <a:prstGeom prst="rect">
            <a:avLst/>
          </a:prstGeom>
          <a:noFill/>
          <a:ln>
            <a:noFill/>
          </a:ln>
        </p:spPr>
      </p:pic>
      <p:pic>
        <p:nvPicPr>
          <p:cNvPr id="456" name="Google Shape;456;p68"/>
          <p:cNvPicPr preferRelativeResize="0"/>
          <p:nvPr/>
        </p:nvPicPr>
        <p:blipFill>
          <a:blip r:embed="rId6">
            <a:alphaModFix/>
          </a:blip>
          <a:stretch>
            <a:fillRect/>
          </a:stretch>
        </p:blipFill>
        <p:spPr>
          <a:xfrm>
            <a:off x="4060922" y="1800446"/>
            <a:ext cx="1473353" cy="1178750"/>
          </a:xfrm>
          <a:prstGeom prst="rect">
            <a:avLst/>
          </a:prstGeom>
          <a:noFill/>
          <a:ln>
            <a:noFill/>
          </a:ln>
        </p:spPr>
      </p:pic>
      <p:sp>
        <p:nvSpPr>
          <p:cNvPr id="457" name="Google Shape;457;p68"/>
          <p:cNvSpPr txBox="1"/>
          <p:nvPr>
            <p:ph idx="1" type="body"/>
          </p:nvPr>
        </p:nvSpPr>
        <p:spPr>
          <a:xfrm>
            <a:off x="4159427" y="903900"/>
            <a:ext cx="4765800" cy="606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Forecasted</a:t>
            </a:r>
            <a:r>
              <a:rPr lang="en"/>
              <a:t> Weather for each street</a:t>
            </a:r>
            <a:endParaRPr/>
          </a:p>
        </p:txBody>
      </p:sp>
      <p:pic>
        <p:nvPicPr>
          <p:cNvPr id="458" name="Google Shape;458;p68"/>
          <p:cNvPicPr preferRelativeResize="0"/>
          <p:nvPr/>
        </p:nvPicPr>
        <p:blipFill>
          <a:blip r:embed="rId7">
            <a:alphaModFix/>
          </a:blip>
          <a:stretch>
            <a:fillRect/>
          </a:stretch>
        </p:blipFill>
        <p:spPr>
          <a:xfrm>
            <a:off x="1169563" y="1525804"/>
            <a:ext cx="1297400" cy="1178750"/>
          </a:xfrm>
          <a:prstGeom prst="rect">
            <a:avLst/>
          </a:prstGeom>
          <a:noFill/>
          <a:ln>
            <a:noFill/>
          </a:ln>
        </p:spPr>
      </p:pic>
      <p:sp>
        <p:nvSpPr>
          <p:cNvPr id="459" name="Google Shape;459;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460" name="Google Shape;460;p68"/>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Making Sense of the Crash Probability</a:t>
            </a:r>
            <a:endParaRPr sz="2500">
              <a:solidFill>
                <a:schemeClr val="lt1"/>
              </a:solidFill>
              <a:latin typeface="Calibri"/>
              <a:ea typeface="Calibri"/>
              <a:cs typeface="Calibri"/>
              <a:sym typeface="Calibri"/>
            </a:endParaRPr>
          </a:p>
        </p:txBody>
      </p:sp>
      <p:sp>
        <p:nvSpPr>
          <p:cNvPr id="461" name="Google Shape;461;p68"/>
          <p:cNvSpPr/>
          <p:nvPr/>
        </p:nvSpPr>
        <p:spPr>
          <a:xfrm>
            <a:off x="3112275" y="2035200"/>
            <a:ext cx="303300" cy="2811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68"/>
          <p:cNvPicPr preferRelativeResize="0"/>
          <p:nvPr/>
        </p:nvPicPr>
        <p:blipFill>
          <a:blip r:embed="rId8">
            <a:alphaModFix/>
          </a:blip>
          <a:stretch>
            <a:fillRect/>
          </a:stretch>
        </p:blipFill>
        <p:spPr>
          <a:xfrm>
            <a:off x="4467150" y="2916975"/>
            <a:ext cx="809145" cy="343425"/>
          </a:xfrm>
          <a:prstGeom prst="rect">
            <a:avLst/>
          </a:prstGeom>
          <a:noFill/>
          <a:ln>
            <a:noFill/>
          </a:ln>
        </p:spPr>
      </p:pic>
      <p:pic>
        <p:nvPicPr>
          <p:cNvPr id="463" name="Google Shape;463;p68"/>
          <p:cNvPicPr preferRelativeResize="0"/>
          <p:nvPr/>
        </p:nvPicPr>
        <p:blipFill>
          <a:blip r:embed="rId9">
            <a:alphaModFix/>
          </a:blip>
          <a:stretch>
            <a:fillRect/>
          </a:stretch>
        </p:blipFill>
        <p:spPr>
          <a:xfrm>
            <a:off x="344988" y="2872675"/>
            <a:ext cx="2447925" cy="1247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469" name="Google Shape;469;p69"/>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Making Sense of the Crash Probability</a:t>
            </a:r>
            <a:endParaRPr sz="2500">
              <a:solidFill>
                <a:schemeClr val="lt1"/>
              </a:solidFill>
              <a:latin typeface="Calibri"/>
              <a:ea typeface="Calibri"/>
              <a:cs typeface="Calibri"/>
              <a:sym typeface="Calibri"/>
            </a:endParaRPr>
          </a:p>
        </p:txBody>
      </p:sp>
      <p:pic>
        <p:nvPicPr>
          <p:cNvPr id="470" name="Google Shape;470;p69"/>
          <p:cNvPicPr preferRelativeResize="0"/>
          <p:nvPr/>
        </p:nvPicPr>
        <p:blipFill>
          <a:blip r:embed="rId3">
            <a:alphaModFix/>
          </a:blip>
          <a:stretch>
            <a:fillRect/>
          </a:stretch>
        </p:blipFill>
        <p:spPr>
          <a:xfrm>
            <a:off x="315175" y="652900"/>
            <a:ext cx="6167849" cy="4096950"/>
          </a:xfrm>
          <a:prstGeom prst="rect">
            <a:avLst/>
          </a:prstGeom>
          <a:noFill/>
          <a:ln>
            <a:noFill/>
          </a:ln>
        </p:spPr>
      </p:pic>
      <p:sp>
        <p:nvSpPr>
          <p:cNvPr id="471" name="Google Shape;471;p69"/>
          <p:cNvSpPr txBox="1"/>
          <p:nvPr>
            <p:ph idx="1" type="body"/>
          </p:nvPr>
        </p:nvSpPr>
        <p:spPr>
          <a:xfrm>
            <a:off x="6838275" y="2318275"/>
            <a:ext cx="1990800" cy="766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a:t>Street level </a:t>
            </a:r>
            <a:r>
              <a:rPr b="1" lang="en"/>
              <a:t>BRAG Forecast </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0"/>
          <p:cNvSpPr txBox="1"/>
          <p:nvPr>
            <p:ph idx="1" type="body"/>
          </p:nvPr>
        </p:nvSpPr>
        <p:spPr>
          <a:xfrm>
            <a:off x="628650" y="1361725"/>
            <a:ext cx="7886700" cy="2627400"/>
          </a:xfrm>
          <a:prstGeom prst="rect">
            <a:avLst/>
          </a:prstGeom>
        </p:spPr>
        <p:txBody>
          <a:bodyPr anchorCtr="0" anchor="t" bIns="34275" lIns="68575" spcFirstLastPara="1" rIns="68575" wrap="square" tIns="34275">
            <a:noAutofit/>
          </a:bodyPr>
          <a:lstStyle/>
          <a:p>
            <a:pPr indent="-381000" lvl="0" marL="457200" rtl="0" algn="l">
              <a:lnSpc>
                <a:spcPct val="200000"/>
              </a:lnSpc>
              <a:spcBef>
                <a:spcPts val="800"/>
              </a:spcBef>
              <a:spcAft>
                <a:spcPts val="0"/>
              </a:spcAft>
              <a:buSzPts val="2400"/>
              <a:buChar char="o"/>
            </a:pPr>
            <a:r>
              <a:rPr lang="en" sz="2400"/>
              <a:t>Street level </a:t>
            </a:r>
            <a:r>
              <a:rPr lang="en" sz="2400"/>
              <a:t>BRAG Score Prediction for next 24-72 Hours.</a:t>
            </a:r>
            <a:endParaRPr sz="2400"/>
          </a:p>
          <a:p>
            <a:pPr indent="-381000" lvl="0" marL="457200" rtl="0" algn="l">
              <a:lnSpc>
                <a:spcPct val="200000"/>
              </a:lnSpc>
              <a:spcBef>
                <a:spcPts val="0"/>
              </a:spcBef>
              <a:spcAft>
                <a:spcPts val="0"/>
              </a:spcAft>
              <a:buSzPts val="2400"/>
              <a:buChar char="o"/>
            </a:pPr>
            <a:r>
              <a:rPr lang="en" sz="2400"/>
              <a:t>Dashboard for the Garrison Commander.</a:t>
            </a:r>
            <a:endParaRPr sz="2400"/>
          </a:p>
          <a:p>
            <a:pPr indent="-381000" lvl="0" marL="457200" rtl="0" algn="l">
              <a:lnSpc>
                <a:spcPct val="200000"/>
              </a:lnSpc>
              <a:spcBef>
                <a:spcPts val="0"/>
              </a:spcBef>
              <a:spcAft>
                <a:spcPts val="0"/>
              </a:spcAft>
              <a:buSzPts val="2400"/>
              <a:buChar char="o"/>
            </a:pPr>
            <a:r>
              <a:rPr lang="en" sz="2400"/>
              <a:t>Real Time</a:t>
            </a:r>
            <a:r>
              <a:rPr lang="en" sz="2400"/>
              <a:t> &amp; dynamic prediction of weather and hourly BRAG forecast for each street.</a:t>
            </a:r>
            <a:endParaRPr sz="2400"/>
          </a:p>
        </p:txBody>
      </p:sp>
      <p:sp>
        <p:nvSpPr>
          <p:cNvPr id="477" name="Google Shape;477;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478" name="Google Shape;478;p70"/>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Delivering Value</a:t>
            </a:r>
            <a:endParaRPr sz="25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3438000" y="1961275"/>
            <a:ext cx="2268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i="1" lang="en"/>
              <a:t>Dashboard</a:t>
            </a:r>
            <a:endParaRPr i="1"/>
          </a:p>
        </p:txBody>
      </p:sp>
      <p:sp>
        <p:nvSpPr>
          <p:cNvPr id="484" name="Google Shape;484;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6"/>
          <p:cNvPicPr preferRelativeResize="0"/>
          <p:nvPr/>
        </p:nvPicPr>
        <p:blipFill>
          <a:blip r:embed="rId3">
            <a:alphaModFix/>
          </a:blip>
          <a:stretch>
            <a:fillRect/>
          </a:stretch>
        </p:blipFill>
        <p:spPr>
          <a:xfrm>
            <a:off x="1964650" y="2610925"/>
            <a:ext cx="1216453" cy="1357489"/>
          </a:xfrm>
          <a:prstGeom prst="rect">
            <a:avLst/>
          </a:prstGeom>
          <a:noFill/>
          <a:ln>
            <a:noFill/>
          </a:ln>
        </p:spPr>
      </p:pic>
      <p:pic>
        <p:nvPicPr>
          <p:cNvPr id="166" name="Google Shape;166;p36"/>
          <p:cNvPicPr preferRelativeResize="0"/>
          <p:nvPr/>
        </p:nvPicPr>
        <p:blipFill>
          <a:blip r:embed="rId4">
            <a:alphaModFix/>
          </a:blip>
          <a:stretch>
            <a:fillRect/>
          </a:stretch>
        </p:blipFill>
        <p:spPr>
          <a:xfrm>
            <a:off x="3890150" y="2660050"/>
            <a:ext cx="1325401" cy="1325427"/>
          </a:xfrm>
          <a:prstGeom prst="rect">
            <a:avLst/>
          </a:prstGeom>
          <a:noFill/>
          <a:ln>
            <a:noFill/>
          </a:ln>
        </p:spPr>
      </p:pic>
      <p:pic>
        <p:nvPicPr>
          <p:cNvPr id="167" name="Google Shape;167;p36"/>
          <p:cNvPicPr preferRelativeResize="0"/>
          <p:nvPr/>
        </p:nvPicPr>
        <p:blipFill>
          <a:blip r:embed="rId5">
            <a:alphaModFix/>
          </a:blip>
          <a:stretch>
            <a:fillRect/>
          </a:stretch>
        </p:blipFill>
        <p:spPr>
          <a:xfrm>
            <a:off x="5933812" y="700113"/>
            <a:ext cx="1484975" cy="1325425"/>
          </a:xfrm>
          <a:prstGeom prst="rect">
            <a:avLst/>
          </a:prstGeom>
          <a:noFill/>
          <a:ln>
            <a:noFill/>
          </a:ln>
        </p:spPr>
      </p:pic>
      <p:pic>
        <p:nvPicPr>
          <p:cNvPr id="168" name="Google Shape;168;p36"/>
          <p:cNvPicPr preferRelativeResize="0"/>
          <p:nvPr/>
        </p:nvPicPr>
        <p:blipFill>
          <a:blip r:embed="rId6">
            <a:alphaModFix/>
          </a:blip>
          <a:stretch>
            <a:fillRect/>
          </a:stretch>
        </p:blipFill>
        <p:spPr>
          <a:xfrm>
            <a:off x="6111801" y="2671700"/>
            <a:ext cx="1128975" cy="1325424"/>
          </a:xfrm>
          <a:prstGeom prst="rect">
            <a:avLst/>
          </a:prstGeom>
          <a:noFill/>
          <a:ln>
            <a:noFill/>
          </a:ln>
        </p:spPr>
      </p:pic>
      <p:pic>
        <p:nvPicPr>
          <p:cNvPr id="169" name="Google Shape;169;p36"/>
          <p:cNvPicPr preferRelativeResize="0"/>
          <p:nvPr/>
        </p:nvPicPr>
        <p:blipFill rotWithShape="1">
          <a:blip r:embed="rId7">
            <a:alphaModFix/>
          </a:blip>
          <a:srcRect b="0" l="8387" r="5672" t="0"/>
          <a:stretch/>
        </p:blipFill>
        <p:spPr>
          <a:xfrm>
            <a:off x="2022138" y="684075"/>
            <a:ext cx="1101467" cy="1325424"/>
          </a:xfrm>
          <a:prstGeom prst="rect">
            <a:avLst/>
          </a:prstGeom>
          <a:noFill/>
          <a:ln>
            <a:noFill/>
          </a:ln>
        </p:spPr>
      </p:pic>
      <p:pic>
        <p:nvPicPr>
          <p:cNvPr id="170" name="Google Shape;170;p36"/>
          <p:cNvPicPr preferRelativeResize="0"/>
          <p:nvPr/>
        </p:nvPicPr>
        <p:blipFill rotWithShape="1">
          <a:blip r:embed="rId8">
            <a:alphaModFix/>
          </a:blip>
          <a:srcRect b="19166" l="21773" r="23311" t="14922"/>
          <a:stretch/>
        </p:blipFill>
        <p:spPr>
          <a:xfrm>
            <a:off x="3828063" y="700113"/>
            <a:ext cx="1445125" cy="1300904"/>
          </a:xfrm>
          <a:prstGeom prst="rect">
            <a:avLst/>
          </a:prstGeom>
          <a:noFill/>
          <a:ln>
            <a:noFill/>
          </a:ln>
        </p:spPr>
      </p:pic>
      <p:sp>
        <p:nvSpPr>
          <p:cNvPr id="171" name="Google Shape;171;p36"/>
          <p:cNvSpPr txBox="1"/>
          <p:nvPr/>
        </p:nvSpPr>
        <p:spPr>
          <a:xfrm>
            <a:off x="2022063" y="4047250"/>
            <a:ext cx="1101600" cy="702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Frank Ruhl Libre"/>
                <a:ea typeface="Frank Ruhl Libre"/>
                <a:cs typeface="Frank Ruhl Libre"/>
                <a:sym typeface="Frank Ruhl Libre"/>
              </a:rPr>
              <a:t>Adithi Reddy Kallem</a:t>
            </a:r>
            <a:br>
              <a:rPr b="0" i="0" lang="en" sz="1400" u="none" cap="none" strike="noStrike">
                <a:solidFill>
                  <a:srgbClr val="000000"/>
                </a:solidFill>
                <a:latin typeface="Frank Ruhl Libre"/>
                <a:ea typeface="Frank Ruhl Libre"/>
                <a:cs typeface="Frank Ruhl Libre"/>
                <a:sym typeface="Frank Ruhl Libre"/>
              </a:rPr>
            </a:br>
            <a:r>
              <a:rPr b="0" i="0" lang="en" sz="800" u="none" cap="none" strike="noStrike">
                <a:solidFill>
                  <a:srgbClr val="A6192E"/>
                </a:solidFill>
                <a:latin typeface="Frank Ruhl Libre"/>
                <a:ea typeface="Frank Ruhl Libre"/>
                <a:cs typeface="Frank Ruhl Libre"/>
                <a:sym typeface="Frank Ruhl Libre"/>
              </a:rPr>
              <a:t>M</a:t>
            </a:r>
            <a:r>
              <a:rPr lang="en" sz="800">
                <a:solidFill>
                  <a:srgbClr val="A6192E"/>
                </a:solidFill>
                <a:latin typeface="Frank Ruhl Libre"/>
                <a:ea typeface="Frank Ruhl Libre"/>
                <a:cs typeface="Frank Ruhl Libre"/>
                <a:sym typeface="Frank Ruhl Libre"/>
              </a:rPr>
              <a:t>ISM BIDA</a:t>
            </a:r>
            <a:endParaRPr b="0" i="0" sz="800" u="none" cap="none" strike="noStrike">
              <a:solidFill>
                <a:srgbClr val="A6192E"/>
              </a:solidFill>
              <a:latin typeface="Frank Ruhl Libre"/>
              <a:ea typeface="Frank Ruhl Libre"/>
              <a:cs typeface="Frank Ruhl Libre"/>
              <a:sym typeface="Frank Ruhl Libre"/>
            </a:endParaRPr>
          </a:p>
          <a:p>
            <a:pPr indent="0" lvl="0" marL="0" marR="0" rtl="0" algn="l">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72" name="Google Shape;172;p36"/>
          <p:cNvSpPr txBox="1"/>
          <p:nvPr/>
        </p:nvSpPr>
        <p:spPr>
          <a:xfrm>
            <a:off x="3796700" y="4047250"/>
            <a:ext cx="1512300" cy="41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Frank Ruhl Libre"/>
                <a:ea typeface="Frank Ruhl Libre"/>
                <a:cs typeface="Frank Ruhl Libre"/>
                <a:sym typeface="Frank Ruhl Libre"/>
              </a:rPr>
              <a:t>Chengyuan (William) Zhang</a:t>
            </a:r>
            <a:br>
              <a:rPr b="0" i="0" lang="en" sz="1400" u="none" cap="none" strike="noStrike">
                <a:solidFill>
                  <a:srgbClr val="000000"/>
                </a:solidFill>
                <a:latin typeface="Frank Ruhl Libre"/>
                <a:ea typeface="Frank Ruhl Libre"/>
                <a:cs typeface="Frank Ruhl Libre"/>
                <a:sym typeface="Frank Ruhl Libre"/>
              </a:rPr>
            </a:br>
            <a:r>
              <a:rPr b="0" i="0" lang="en" sz="800" u="none" cap="none" strike="noStrike">
                <a:solidFill>
                  <a:srgbClr val="A6192E"/>
                </a:solidFill>
                <a:latin typeface="Frank Ruhl Libre"/>
                <a:ea typeface="Frank Ruhl Libre"/>
                <a:cs typeface="Frank Ruhl Libre"/>
                <a:sym typeface="Frank Ruhl Libre"/>
              </a:rPr>
              <a:t>M</a:t>
            </a:r>
            <a:r>
              <a:rPr lang="en" sz="800">
                <a:solidFill>
                  <a:srgbClr val="A6192E"/>
                </a:solidFill>
                <a:latin typeface="Frank Ruhl Libre"/>
                <a:ea typeface="Frank Ruhl Libre"/>
                <a:cs typeface="Frank Ruhl Libre"/>
                <a:sym typeface="Frank Ruhl Libre"/>
              </a:rPr>
              <a:t>ISM General</a:t>
            </a:r>
            <a:endParaRPr b="0" i="0" sz="800" u="none" cap="none" strike="noStrike">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73" name="Google Shape;173;p36"/>
          <p:cNvSpPr txBox="1"/>
          <p:nvPr/>
        </p:nvSpPr>
        <p:spPr>
          <a:xfrm>
            <a:off x="5920150" y="2106045"/>
            <a:ext cx="1512300" cy="44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Frank Ruhl Libre"/>
                <a:ea typeface="Frank Ruhl Libre"/>
                <a:cs typeface="Frank Ruhl Libre"/>
                <a:sym typeface="Frank Ruhl Libre"/>
              </a:rPr>
              <a:t>Yachen Guo</a:t>
            </a:r>
            <a:br>
              <a:rPr b="0" i="0" lang="en" sz="1400" u="none" cap="none" strike="noStrike">
                <a:solidFill>
                  <a:srgbClr val="000000"/>
                </a:solidFill>
                <a:latin typeface="Frank Ruhl Libre"/>
                <a:ea typeface="Frank Ruhl Libre"/>
                <a:cs typeface="Frank Ruhl Libre"/>
                <a:sym typeface="Frank Ruhl Libre"/>
              </a:rPr>
            </a:br>
            <a:r>
              <a:rPr b="0" i="0" lang="en" sz="800" u="none" cap="none" strike="noStrike">
                <a:solidFill>
                  <a:srgbClr val="A6192E"/>
                </a:solidFill>
                <a:latin typeface="Frank Ruhl Libre"/>
                <a:ea typeface="Frank Ruhl Libre"/>
                <a:cs typeface="Frank Ruhl Libre"/>
                <a:sym typeface="Frank Ruhl Libre"/>
              </a:rPr>
              <a:t>M</a:t>
            </a:r>
            <a:r>
              <a:rPr lang="en" sz="800">
                <a:solidFill>
                  <a:srgbClr val="A6192E"/>
                </a:solidFill>
                <a:latin typeface="Frank Ruhl Libre"/>
                <a:ea typeface="Frank Ruhl Libre"/>
                <a:cs typeface="Frank Ruhl Libre"/>
                <a:sym typeface="Frank Ruhl Libre"/>
              </a:rPr>
              <a:t>ISM BIDA</a:t>
            </a:r>
            <a:endParaRPr b="0" i="0" sz="800" u="none" cap="none" strike="noStrike">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74" name="Google Shape;174;p36"/>
          <p:cNvSpPr txBox="1"/>
          <p:nvPr/>
        </p:nvSpPr>
        <p:spPr>
          <a:xfrm>
            <a:off x="1816725" y="2069310"/>
            <a:ext cx="1512300" cy="518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Frank Ruhl Libre"/>
                <a:ea typeface="Frank Ruhl Libre"/>
                <a:cs typeface="Frank Ruhl Libre"/>
                <a:sym typeface="Frank Ruhl Libre"/>
              </a:rPr>
              <a:t>Ananya Raghupathy</a:t>
            </a:r>
            <a:br>
              <a:rPr b="0" i="0" lang="en" sz="1400" u="none" cap="none" strike="noStrike">
                <a:solidFill>
                  <a:srgbClr val="000000"/>
                </a:solidFill>
                <a:latin typeface="Frank Ruhl Libre"/>
                <a:ea typeface="Frank Ruhl Libre"/>
                <a:cs typeface="Frank Ruhl Libre"/>
                <a:sym typeface="Frank Ruhl Libre"/>
              </a:rPr>
            </a:br>
            <a:r>
              <a:rPr lang="en" sz="800">
                <a:solidFill>
                  <a:srgbClr val="A6192E"/>
                </a:solidFill>
                <a:latin typeface="Frank Ruhl Libre"/>
                <a:ea typeface="Frank Ruhl Libre"/>
                <a:cs typeface="Frank Ruhl Libre"/>
                <a:sym typeface="Frank Ruhl Libre"/>
              </a:rPr>
              <a:t>MISM BIDA</a:t>
            </a:r>
            <a:endParaRPr b="0" i="0" sz="800" u="none" cap="none" strike="noStrike">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rPr b="0" i="0" lang="en" sz="900" u="none" cap="none" strike="noStrike">
                <a:solidFill>
                  <a:srgbClr val="A6192E"/>
                </a:solidFill>
                <a:latin typeface="Frank Ruhl Libre"/>
                <a:ea typeface="Frank Ruhl Libre"/>
                <a:cs typeface="Frank Ruhl Libre"/>
                <a:sym typeface="Frank Ruhl Libre"/>
              </a:rPr>
              <a:t>Project Manager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75" name="Google Shape;175;p36"/>
          <p:cNvSpPr txBox="1"/>
          <p:nvPr/>
        </p:nvSpPr>
        <p:spPr>
          <a:xfrm>
            <a:off x="3794463" y="2057050"/>
            <a:ext cx="1512300" cy="702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Frank Ruhl Libre"/>
                <a:ea typeface="Frank Ruhl Libre"/>
                <a:cs typeface="Frank Ruhl Libre"/>
                <a:sym typeface="Frank Ruhl Libre"/>
              </a:rPr>
              <a:t>Jonathan Wang</a:t>
            </a:r>
            <a:br>
              <a:rPr b="0" i="0" lang="en" sz="1400" u="none" cap="none" strike="noStrike">
                <a:solidFill>
                  <a:srgbClr val="000000"/>
                </a:solidFill>
                <a:latin typeface="Frank Ruhl Libre"/>
                <a:ea typeface="Frank Ruhl Libre"/>
                <a:cs typeface="Frank Ruhl Libre"/>
                <a:sym typeface="Frank Ruhl Libre"/>
              </a:rPr>
            </a:br>
            <a:r>
              <a:rPr b="0" i="0" lang="en" sz="800" u="none" cap="none" strike="noStrike">
                <a:solidFill>
                  <a:srgbClr val="A6192E"/>
                </a:solidFill>
                <a:latin typeface="Frank Ruhl Libre"/>
                <a:ea typeface="Frank Ruhl Libre"/>
                <a:cs typeface="Frank Ruhl Libre"/>
                <a:sym typeface="Frank Ruhl Libre"/>
              </a:rPr>
              <a:t>M</a:t>
            </a:r>
            <a:r>
              <a:rPr lang="en" sz="800">
                <a:solidFill>
                  <a:srgbClr val="A6192E"/>
                </a:solidFill>
                <a:latin typeface="Frank Ruhl Libre"/>
                <a:ea typeface="Frank Ruhl Libre"/>
                <a:cs typeface="Frank Ruhl Libre"/>
                <a:sym typeface="Frank Ruhl Libre"/>
              </a:rPr>
              <a:t>ISM General</a:t>
            </a:r>
            <a:endParaRPr b="0" i="0" sz="800" u="none" cap="none" strike="noStrike">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rPr b="0" i="0" lang="en" sz="900" u="none" cap="none" strike="noStrike">
                <a:solidFill>
                  <a:srgbClr val="A6192E"/>
                </a:solidFill>
                <a:latin typeface="Frank Ruhl Libre"/>
                <a:ea typeface="Frank Ruhl Libre"/>
                <a:cs typeface="Frank Ruhl Libre"/>
                <a:sym typeface="Frank Ruhl Libre"/>
              </a:rPr>
              <a:t>Finance Lead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76" name="Google Shape;176;p36"/>
          <p:cNvSpPr txBox="1"/>
          <p:nvPr/>
        </p:nvSpPr>
        <p:spPr>
          <a:xfrm>
            <a:off x="5920150" y="4045100"/>
            <a:ext cx="1512300" cy="702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Frank Ruhl Libre"/>
                <a:ea typeface="Frank Ruhl Libre"/>
                <a:cs typeface="Frank Ruhl Libre"/>
                <a:sym typeface="Frank Ruhl Libre"/>
              </a:rPr>
              <a:t>Satvik Kumar</a:t>
            </a:r>
            <a:br>
              <a:rPr b="0" i="0" lang="en" sz="1400" u="none" cap="none" strike="noStrike">
                <a:solidFill>
                  <a:srgbClr val="000000"/>
                </a:solidFill>
                <a:latin typeface="Frank Ruhl Libre"/>
                <a:ea typeface="Frank Ruhl Libre"/>
                <a:cs typeface="Frank Ruhl Libre"/>
                <a:sym typeface="Frank Ruhl Libre"/>
              </a:rPr>
            </a:br>
            <a:r>
              <a:rPr lang="en" sz="800">
                <a:solidFill>
                  <a:srgbClr val="A6192E"/>
                </a:solidFill>
                <a:latin typeface="Frank Ruhl Libre"/>
                <a:ea typeface="Frank Ruhl Libre"/>
                <a:cs typeface="Frank Ruhl Libre"/>
                <a:sym typeface="Frank Ruhl Libre"/>
              </a:rPr>
              <a:t>MISM General</a:t>
            </a:r>
            <a:endParaRPr b="0" i="0" sz="800" u="none" cap="none" strike="noStrike">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77" name="Google Shape;177;p36"/>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Team</a:t>
            </a:r>
            <a:endParaRPr sz="2500">
              <a:solidFill>
                <a:schemeClr val="lt1"/>
              </a:solidFill>
              <a:latin typeface="Calibri"/>
              <a:ea typeface="Calibri"/>
              <a:cs typeface="Calibri"/>
              <a:sym typeface="Calibri"/>
            </a:endParaRPr>
          </a:p>
        </p:txBody>
      </p:sp>
      <p:sp>
        <p:nvSpPr>
          <p:cNvPr id="178" name="Google Shape;17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72"/>
          <p:cNvPicPr preferRelativeResize="0"/>
          <p:nvPr/>
        </p:nvPicPr>
        <p:blipFill>
          <a:blip r:embed="rId3">
            <a:alphaModFix/>
          </a:blip>
          <a:stretch>
            <a:fillRect/>
          </a:stretch>
        </p:blipFill>
        <p:spPr>
          <a:xfrm>
            <a:off x="1380213" y="1114125"/>
            <a:ext cx="2962275" cy="1543050"/>
          </a:xfrm>
          <a:prstGeom prst="rect">
            <a:avLst/>
          </a:prstGeom>
          <a:noFill/>
          <a:ln>
            <a:noFill/>
          </a:ln>
        </p:spPr>
      </p:pic>
      <p:pic>
        <p:nvPicPr>
          <p:cNvPr id="490" name="Google Shape;490;p72"/>
          <p:cNvPicPr preferRelativeResize="0"/>
          <p:nvPr/>
        </p:nvPicPr>
        <p:blipFill>
          <a:blip r:embed="rId4">
            <a:alphaModFix/>
          </a:blip>
          <a:stretch>
            <a:fillRect/>
          </a:stretch>
        </p:blipFill>
        <p:spPr>
          <a:xfrm>
            <a:off x="5358351" y="1612176"/>
            <a:ext cx="3157000" cy="1813150"/>
          </a:xfrm>
          <a:prstGeom prst="rect">
            <a:avLst/>
          </a:prstGeom>
          <a:noFill/>
          <a:ln>
            <a:noFill/>
          </a:ln>
        </p:spPr>
      </p:pic>
      <p:pic>
        <p:nvPicPr>
          <p:cNvPr id="491" name="Google Shape;491;p72"/>
          <p:cNvPicPr preferRelativeResize="0"/>
          <p:nvPr/>
        </p:nvPicPr>
        <p:blipFill>
          <a:blip r:embed="rId5">
            <a:alphaModFix/>
          </a:blip>
          <a:stretch>
            <a:fillRect/>
          </a:stretch>
        </p:blipFill>
        <p:spPr>
          <a:xfrm>
            <a:off x="967375" y="2605000"/>
            <a:ext cx="3604623" cy="2027600"/>
          </a:xfrm>
          <a:prstGeom prst="rect">
            <a:avLst/>
          </a:prstGeom>
          <a:noFill/>
          <a:ln>
            <a:noFill/>
          </a:ln>
        </p:spPr>
      </p:pic>
      <p:sp>
        <p:nvSpPr>
          <p:cNvPr id="492" name="Google Shape;492;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493" name="Google Shape;493;p72"/>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Dashboard Tech Stack</a:t>
            </a:r>
            <a:endParaRPr sz="2500">
              <a:solidFill>
                <a:schemeClr val="l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3"/>
          <p:cNvSpPr txBox="1"/>
          <p:nvPr>
            <p:ph idx="1" type="body"/>
          </p:nvPr>
        </p:nvSpPr>
        <p:spPr>
          <a:xfrm>
            <a:off x="438825" y="1114375"/>
            <a:ext cx="3710400" cy="3263400"/>
          </a:xfrm>
          <a:prstGeom prst="rect">
            <a:avLst/>
          </a:prstGeom>
        </p:spPr>
        <p:txBody>
          <a:bodyPr anchorCtr="0" anchor="t" bIns="34275" lIns="68575" spcFirstLastPara="1" rIns="68575" wrap="square" tIns="34275">
            <a:normAutofit lnSpcReduction="20000"/>
          </a:bodyPr>
          <a:lstStyle/>
          <a:p>
            <a:pPr indent="-323850" lvl="0" marL="457200" marR="0" rtl="0" algn="l">
              <a:lnSpc>
                <a:spcPct val="90000"/>
              </a:lnSpc>
              <a:spcBef>
                <a:spcPts val="800"/>
              </a:spcBef>
              <a:spcAft>
                <a:spcPts val="0"/>
              </a:spcAft>
              <a:buSzPts val="1500"/>
              <a:buChar char="-"/>
            </a:pPr>
            <a:r>
              <a:rPr lang="en"/>
              <a:t>Web Platform</a:t>
            </a:r>
            <a:endParaRPr/>
          </a:p>
          <a:p>
            <a:pPr indent="0" lvl="0" marL="457200" marR="0" rtl="0" algn="l">
              <a:lnSpc>
                <a:spcPct val="90000"/>
              </a:lnSpc>
              <a:spcBef>
                <a:spcPts val="800"/>
              </a:spcBef>
              <a:spcAft>
                <a:spcPts val="0"/>
              </a:spcAft>
              <a:buNone/>
            </a:pPr>
            <a:r>
              <a:t/>
            </a:r>
            <a:endParaRPr/>
          </a:p>
          <a:p>
            <a:pPr indent="-323850" lvl="0" marL="457200" marR="0" rtl="0" algn="l">
              <a:lnSpc>
                <a:spcPct val="90000"/>
              </a:lnSpc>
              <a:spcBef>
                <a:spcPts val="800"/>
              </a:spcBef>
              <a:spcAft>
                <a:spcPts val="0"/>
              </a:spcAft>
              <a:buSzPts val="1500"/>
              <a:buChar char="-"/>
            </a:pPr>
            <a:r>
              <a:rPr lang="en"/>
              <a:t>Safety Score Predictions for Selected Roads up to 72 Hours. </a:t>
            </a:r>
            <a:endParaRPr/>
          </a:p>
          <a:p>
            <a:pPr indent="0" lvl="0" marL="457200" marR="0" rtl="0" algn="l">
              <a:lnSpc>
                <a:spcPct val="90000"/>
              </a:lnSpc>
              <a:spcBef>
                <a:spcPts val="800"/>
              </a:spcBef>
              <a:spcAft>
                <a:spcPts val="0"/>
              </a:spcAft>
              <a:buNone/>
            </a:pPr>
            <a:r>
              <a:t/>
            </a:r>
            <a:endParaRPr/>
          </a:p>
          <a:p>
            <a:pPr indent="-323850" lvl="0" marL="457200" marR="0" rtl="0" algn="l">
              <a:lnSpc>
                <a:spcPct val="90000"/>
              </a:lnSpc>
              <a:spcBef>
                <a:spcPts val="800"/>
              </a:spcBef>
              <a:spcAft>
                <a:spcPts val="0"/>
              </a:spcAft>
              <a:buSzPts val="1500"/>
              <a:buChar char="-"/>
            </a:pPr>
            <a:r>
              <a:rPr lang="en"/>
              <a:t>Direct Visuals on Map</a:t>
            </a:r>
            <a:endParaRPr/>
          </a:p>
          <a:p>
            <a:pPr indent="0" lvl="0" marL="457200" marR="0" rtl="0" algn="l">
              <a:lnSpc>
                <a:spcPct val="90000"/>
              </a:lnSpc>
              <a:spcBef>
                <a:spcPts val="800"/>
              </a:spcBef>
              <a:spcAft>
                <a:spcPts val="0"/>
              </a:spcAft>
              <a:buNone/>
            </a:pPr>
            <a:r>
              <a:t/>
            </a:r>
            <a:endParaRPr/>
          </a:p>
          <a:p>
            <a:pPr indent="-323850" lvl="0" marL="457200" marR="0" rtl="0" algn="l">
              <a:lnSpc>
                <a:spcPct val="90000"/>
              </a:lnSpc>
              <a:spcBef>
                <a:spcPts val="800"/>
              </a:spcBef>
              <a:spcAft>
                <a:spcPts val="0"/>
              </a:spcAft>
              <a:buSzPts val="1500"/>
              <a:buChar char="-"/>
            </a:pPr>
            <a:r>
              <a:rPr lang="en"/>
              <a:t>CSV File of Specific Predicted Safety Scores for Roads in 3-hour Intervals.</a:t>
            </a:r>
            <a:endParaRPr/>
          </a:p>
        </p:txBody>
      </p:sp>
      <p:pic>
        <p:nvPicPr>
          <p:cNvPr id="499" name="Google Shape;499;p73"/>
          <p:cNvPicPr preferRelativeResize="0"/>
          <p:nvPr/>
        </p:nvPicPr>
        <p:blipFill>
          <a:blip r:embed="rId3">
            <a:alphaModFix/>
          </a:blip>
          <a:stretch>
            <a:fillRect/>
          </a:stretch>
        </p:blipFill>
        <p:spPr>
          <a:xfrm>
            <a:off x="4149225" y="1322800"/>
            <a:ext cx="4756874" cy="2588300"/>
          </a:xfrm>
          <a:prstGeom prst="rect">
            <a:avLst/>
          </a:prstGeom>
          <a:noFill/>
          <a:ln>
            <a:noFill/>
          </a:ln>
        </p:spPr>
      </p:pic>
      <p:sp>
        <p:nvSpPr>
          <p:cNvPr id="500" name="Google Shape;500;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501" name="Google Shape;501;p73"/>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What does it do?</a:t>
            </a:r>
            <a:endParaRPr sz="25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4"/>
          <p:cNvSpPr txBox="1"/>
          <p:nvPr>
            <p:ph type="title"/>
          </p:nvPr>
        </p:nvSpPr>
        <p:spPr>
          <a:xfrm>
            <a:off x="3934650" y="1839625"/>
            <a:ext cx="1274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i="1" lang="en"/>
              <a:t>Demo</a:t>
            </a:r>
            <a:endParaRPr i="1"/>
          </a:p>
        </p:txBody>
      </p:sp>
      <p:sp>
        <p:nvSpPr>
          <p:cNvPr id="507" name="Google Shape;507;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75" title="Dashboard Demo.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
        <p:nvSpPr>
          <p:cNvPr id="513" name="Google Shape;513;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6"/>
          <p:cNvSpPr txBox="1"/>
          <p:nvPr/>
        </p:nvSpPr>
        <p:spPr>
          <a:xfrm>
            <a:off x="779959" y="1932303"/>
            <a:ext cx="75969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6192E"/>
              </a:buClr>
              <a:buSzPts val="3000"/>
              <a:buFont typeface="Calibri"/>
              <a:buNone/>
            </a:pPr>
            <a:r>
              <a:rPr i="1" lang="en" sz="4000">
                <a:solidFill>
                  <a:srgbClr val="A6192E"/>
                </a:solidFill>
                <a:latin typeface="Calibri"/>
                <a:ea typeface="Calibri"/>
                <a:cs typeface="Calibri"/>
                <a:sym typeface="Calibri"/>
              </a:rPr>
              <a:t>Future Work</a:t>
            </a:r>
            <a:endParaRPr i="1" sz="4000">
              <a:solidFill>
                <a:srgbClr val="A6192E"/>
              </a:solidFill>
              <a:latin typeface="Calibri"/>
              <a:ea typeface="Calibri"/>
              <a:cs typeface="Calibri"/>
              <a:sym typeface="Calibri"/>
            </a:endParaRPr>
          </a:p>
        </p:txBody>
      </p:sp>
      <p:sp>
        <p:nvSpPr>
          <p:cNvPr id="519" name="Google Shape;519;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7"/>
          <p:cNvSpPr/>
          <p:nvPr/>
        </p:nvSpPr>
        <p:spPr>
          <a:xfrm>
            <a:off x="3628975" y="1128375"/>
            <a:ext cx="2138400" cy="3266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Scalability</a:t>
            </a:r>
            <a:endParaRPr/>
          </a:p>
        </p:txBody>
      </p:sp>
      <p:sp>
        <p:nvSpPr>
          <p:cNvPr id="525" name="Google Shape;525;p77"/>
          <p:cNvSpPr/>
          <p:nvPr/>
        </p:nvSpPr>
        <p:spPr>
          <a:xfrm>
            <a:off x="892100" y="1128250"/>
            <a:ext cx="2138400" cy="3266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Additional Features</a:t>
            </a:r>
            <a:endParaRPr/>
          </a:p>
        </p:txBody>
      </p:sp>
      <p:sp>
        <p:nvSpPr>
          <p:cNvPr id="526" name="Google Shape;526;p77"/>
          <p:cNvSpPr/>
          <p:nvPr/>
        </p:nvSpPr>
        <p:spPr>
          <a:xfrm>
            <a:off x="4088200" y="1850563"/>
            <a:ext cx="1246200" cy="7215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More Data</a:t>
            </a:r>
            <a:endParaRPr/>
          </a:p>
        </p:txBody>
      </p:sp>
      <p:sp>
        <p:nvSpPr>
          <p:cNvPr id="527" name="Google Shape;527;p77"/>
          <p:cNvSpPr/>
          <p:nvPr/>
        </p:nvSpPr>
        <p:spPr>
          <a:xfrm>
            <a:off x="1338200" y="2400700"/>
            <a:ext cx="1246200" cy="7215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Snow Plow Schedule/Status</a:t>
            </a:r>
            <a:endParaRPr sz="1000"/>
          </a:p>
        </p:txBody>
      </p:sp>
      <p:sp>
        <p:nvSpPr>
          <p:cNvPr id="528" name="Google Shape;528;p77"/>
          <p:cNvSpPr/>
          <p:nvPr/>
        </p:nvSpPr>
        <p:spPr>
          <a:xfrm>
            <a:off x="1338200" y="1515700"/>
            <a:ext cx="1246200" cy="7215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Road Grade</a:t>
            </a:r>
            <a:endParaRPr/>
          </a:p>
        </p:txBody>
      </p:sp>
      <p:sp>
        <p:nvSpPr>
          <p:cNvPr id="529" name="Google Shape;529;p77"/>
          <p:cNvSpPr/>
          <p:nvPr/>
        </p:nvSpPr>
        <p:spPr>
          <a:xfrm>
            <a:off x="1338200" y="3325050"/>
            <a:ext cx="1246200" cy="7215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Vehicle Type</a:t>
            </a:r>
            <a:endParaRPr/>
          </a:p>
        </p:txBody>
      </p:sp>
      <p:sp>
        <p:nvSpPr>
          <p:cNvPr id="530" name="Google Shape;530;p77"/>
          <p:cNvSpPr/>
          <p:nvPr/>
        </p:nvSpPr>
        <p:spPr>
          <a:xfrm>
            <a:off x="4088200" y="2881938"/>
            <a:ext cx="1246200" cy="7215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Other Cities</a:t>
            </a:r>
            <a:endParaRPr/>
          </a:p>
        </p:txBody>
      </p:sp>
      <p:sp>
        <p:nvSpPr>
          <p:cNvPr id="531" name="Google Shape;531;p77"/>
          <p:cNvSpPr/>
          <p:nvPr/>
        </p:nvSpPr>
        <p:spPr>
          <a:xfrm>
            <a:off x="6300275" y="1128400"/>
            <a:ext cx="2138400" cy="3266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UX</a:t>
            </a:r>
            <a:endParaRPr/>
          </a:p>
        </p:txBody>
      </p:sp>
      <p:sp>
        <p:nvSpPr>
          <p:cNvPr id="532" name="Google Shape;532;p77"/>
          <p:cNvSpPr/>
          <p:nvPr/>
        </p:nvSpPr>
        <p:spPr>
          <a:xfrm>
            <a:off x="6746375" y="2360425"/>
            <a:ext cx="1246200" cy="7215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Interactive Dashboard</a:t>
            </a:r>
            <a:endParaRPr/>
          </a:p>
        </p:txBody>
      </p:sp>
      <p:sp>
        <p:nvSpPr>
          <p:cNvPr id="533" name="Google Shape;533;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534" name="Google Shape;534;p77"/>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Future Work and Considerations</a:t>
            </a:r>
            <a:endParaRPr sz="25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8"/>
          <p:cNvSpPr txBox="1"/>
          <p:nvPr>
            <p:ph type="title"/>
          </p:nvPr>
        </p:nvSpPr>
        <p:spPr>
          <a:xfrm>
            <a:off x="1614438" y="1945908"/>
            <a:ext cx="5915100" cy="745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A6192E"/>
              </a:buClr>
              <a:buSzPts val="3300"/>
              <a:buFont typeface="Calibri"/>
              <a:buNone/>
            </a:pPr>
            <a:r>
              <a:rPr i="1" lang="en" sz="4000"/>
              <a:t>Questions</a:t>
            </a:r>
            <a:r>
              <a:rPr i="1" lang="en" sz="4000"/>
              <a:t>?</a:t>
            </a:r>
            <a:endParaRPr i="1" sz="4000"/>
          </a:p>
        </p:txBody>
      </p:sp>
      <p:sp>
        <p:nvSpPr>
          <p:cNvPr id="540" name="Google Shape;540;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 name="Shape 544"/>
        <p:cNvGrpSpPr/>
        <p:nvPr/>
      </p:nvGrpSpPr>
      <p:grpSpPr>
        <a:xfrm>
          <a:off x="0" y="0"/>
          <a:ext cx="0" cy="0"/>
          <a:chOff x="0" y="0"/>
          <a:chExt cx="0" cy="0"/>
        </a:xfrm>
      </p:grpSpPr>
      <p:sp>
        <p:nvSpPr>
          <p:cNvPr id="545" name="Google Shape;545;p79"/>
          <p:cNvSpPr txBox="1"/>
          <p:nvPr>
            <p:ph type="title"/>
          </p:nvPr>
        </p:nvSpPr>
        <p:spPr>
          <a:xfrm>
            <a:off x="731150" y="2590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Overview (</a:t>
            </a:r>
            <a:r>
              <a:rPr lang="en">
                <a:highlight>
                  <a:srgbClr val="FFFF00"/>
                </a:highlight>
              </a:rPr>
              <a:t>An</a:t>
            </a:r>
            <a:r>
              <a:rPr lang="en"/>
              <a:t>, </a:t>
            </a:r>
            <a:r>
              <a:rPr lang="en">
                <a:highlight>
                  <a:srgbClr val="00FF00"/>
                </a:highlight>
              </a:rPr>
              <a:t>Ad</a:t>
            </a:r>
            <a:r>
              <a:rPr lang="en"/>
              <a:t>, </a:t>
            </a:r>
            <a:r>
              <a:rPr lang="en">
                <a:highlight>
                  <a:srgbClr val="CCCCCC"/>
                </a:highlight>
              </a:rPr>
              <a:t>J</a:t>
            </a:r>
            <a:r>
              <a:rPr lang="en"/>
              <a:t>, </a:t>
            </a:r>
            <a:r>
              <a:rPr lang="en">
                <a:highlight>
                  <a:srgbClr val="00FFFF"/>
                </a:highlight>
              </a:rPr>
              <a:t>W</a:t>
            </a:r>
            <a:r>
              <a:rPr lang="en"/>
              <a:t>, </a:t>
            </a:r>
            <a:r>
              <a:rPr lang="en">
                <a:highlight>
                  <a:srgbClr val="9900FF"/>
                </a:highlight>
              </a:rPr>
              <a:t>Y</a:t>
            </a:r>
            <a:r>
              <a:rPr lang="en"/>
              <a:t>, </a:t>
            </a:r>
            <a:r>
              <a:rPr lang="en">
                <a:highlight>
                  <a:srgbClr val="E06666"/>
                </a:highlight>
              </a:rPr>
              <a:t>S</a:t>
            </a:r>
            <a:r>
              <a:rPr lang="en"/>
              <a:t>)</a:t>
            </a:r>
            <a:endParaRPr/>
          </a:p>
        </p:txBody>
      </p:sp>
      <p:sp>
        <p:nvSpPr>
          <p:cNvPr id="546" name="Google Shape;546;p79"/>
          <p:cNvSpPr txBox="1"/>
          <p:nvPr>
            <p:ph idx="1" type="body"/>
          </p:nvPr>
        </p:nvSpPr>
        <p:spPr>
          <a:xfrm>
            <a:off x="628650" y="1171925"/>
            <a:ext cx="7886700" cy="3460800"/>
          </a:xfrm>
          <a:prstGeom prst="rect">
            <a:avLst/>
          </a:prstGeom>
        </p:spPr>
        <p:txBody>
          <a:bodyPr anchorCtr="0" anchor="t" bIns="34275" lIns="68575" spcFirstLastPara="1" rIns="68575" wrap="square" tIns="34275">
            <a:normAutofit lnSpcReduction="10000"/>
          </a:bodyPr>
          <a:lstStyle/>
          <a:p>
            <a:pPr indent="-323850" lvl="0" marL="457200" rtl="0" algn="l">
              <a:spcBef>
                <a:spcPts val="800"/>
              </a:spcBef>
              <a:spcAft>
                <a:spcPts val="0"/>
              </a:spcAft>
              <a:buSzPts val="1500"/>
              <a:buChar char="-"/>
            </a:pPr>
            <a:r>
              <a:rPr lang="en">
                <a:highlight>
                  <a:srgbClr val="D0E0E3"/>
                </a:highlight>
              </a:rPr>
              <a:t>Introduction</a:t>
            </a:r>
            <a:endParaRPr>
              <a:highlight>
                <a:srgbClr val="D0E0E3"/>
              </a:highlight>
            </a:endParaRPr>
          </a:p>
          <a:p>
            <a:pPr indent="-323850" lvl="0" marL="457200" rtl="0" algn="l">
              <a:spcBef>
                <a:spcPts val="0"/>
              </a:spcBef>
              <a:spcAft>
                <a:spcPts val="0"/>
              </a:spcAft>
              <a:buSzPts val="1500"/>
              <a:buChar char="-"/>
            </a:pPr>
            <a:r>
              <a:rPr lang="en">
                <a:highlight>
                  <a:srgbClr val="D0E0E3"/>
                </a:highlight>
              </a:rPr>
              <a:t>Project Overview</a:t>
            </a:r>
            <a:endParaRPr>
              <a:highlight>
                <a:srgbClr val="D0E0E3"/>
              </a:highlight>
            </a:endParaRPr>
          </a:p>
          <a:p>
            <a:pPr indent="-323850" lvl="0" marL="457200" rtl="0" algn="l">
              <a:spcBef>
                <a:spcPts val="0"/>
              </a:spcBef>
              <a:spcAft>
                <a:spcPts val="0"/>
              </a:spcAft>
              <a:buSzPts val="1500"/>
              <a:buChar char="-"/>
            </a:pPr>
            <a:r>
              <a:rPr lang="en">
                <a:highlight>
                  <a:srgbClr val="D0E0E3"/>
                </a:highlight>
              </a:rPr>
              <a:t>Objective</a:t>
            </a:r>
            <a:endParaRPr>
              <a:highlight>
                <a:srgbClr val="D0E0E3"/>
              </a:highlight>
            </a:endParaRPr>
          </a:p>
          <a:p>
            <a:pPr indent="-323850" lvl="0" marL="457200" rtl="0" algn="l">
              <a:spcBef>
                <a:spcPts val="0"/>
              </a:spcBef>
              <a:spcAft>
                <a:spcPts val="0"/>
              </a:spcAft>
              <a:buSzPts val="1500"/>
              <a:buChar char="-"/>
            </a:pPr>
            <a:r>
              <a:rPr lang="en">
                <a:highlight>
                  <a:srgbClr val="FFFF00"/>
                </a:highlight>
              </a:rPr>
              <a:t>Work Done So Far (Midterm) and Issues</a:t>
            </a:r>
            <a:endParaRPr>
              <a:highlight>
                <a:srgbClr val="FFFF00"/>
              </a:highlight>
            </a:endParaRPr>
          </a:p>
          <a:p>
            <a:pPr indent="-323850" lvl="0" marL="457200" rtl="0" algn="l">
              <a:spcBef>
                <a:spcPts val="0"/>
              </a:spcBef>
              <a:spcAft>
                <a:spcPts val="0"/>
              </a:spcAft>
              <a:buSzPts val="1500"/>
              <a:buChar char="-"/>
            </a:pPr>
            <a:r>
              <a:rPr lang="en"/>
              <a:t>Datasets —--- {</a:t>
            </a:r>
            <a:r>
              <a:rPr lang="en">
                <a:highlight>
                  <a:srgbClr val="FFFF00"/>
                </a:highlight>
              </a:rPr>
              <a:t>Introduction, Waze</a:t>
            </a:r>
            <a:r>
              <a:rPr lang="en"/>
              <a:t>,</a:t>
            </a:r>
            <a:r>
              <a:rPr lang="en">
                <a:highlight>
                  <a:srgbClr val="9900FF"/>
                </a:highlight>
              </a:rPr>
              <a:t> CDOT(y)</a:t>
            </a:r>
            <a:r>
              <a:rPr lang="en"/>
              <a:t>, </a:t>
            </a:r>
            <a:r>
              <a:rPr lang="en">
                <a:highlight>
                  <a:srgbClr val="E06666"/>
                </a:highlight>
              </a:rPr>
              <a:t>Weather</a:t>
            </a:r>
            <a:r>
              <a:rPr lang="en"/>
              <a:t>}</a:t>
            </a:r>
            <a:endParaRPr/>
          </a:p>
          <a:p>
            <a:pPr indent="-323850" lvl="0" marL="457200" rtl="0" algn="l">
              <a:spcBef>
                <a:spcPts val="0"/>
              </a:spcBef>
              <a:spcAft>
                <a:spcPts val="0"/>
              </a:spcAft>
              <a:buSzPts val="1500"/>
              <a:buChar char="-"/>
            </a:pPr>
            <a:r>
              <a:rPr lang="en"/>
              <a:t>Approach Taken {</a:t>
            </a:r>
            <a:r>
              <a:rPr lang="en">
                <a:highlight>
                  <a:srgbClr val="FFFF00"/>
                </a:highlight>
              </a:rPr>
              <a:t>EDA</a:t>
            </a:r>
            <a:r>
              <a:rPr lang="en"/>
              <a:t>, </a:t>
            </a:r>
            <a:r>
              <a:rPr lang="en">
                <a:solidFill>
                  <a:srgbClr val="000000"/>
                </a:solidFill>
                <a:highlight>
                  <a:srgbClr val="9900FF"/>
                </a:highlight>
              </a:rPr>
              <a:t>Merging DataFrame</a:t>
            </a:r>
            <a:r>
              <a:rPr lang="en"/>
              <a:t>}</a:t>
            </a:r>
            <a:endParaRPr/>
          </a:p>
          <a:p>
            <a:pPr indent="-323850" lvl="0" marL="457200" rtl="0" algn="l">
              <a:spcBef>
                <a:spcPts val="0"/>
              </a:spcBef>
              <a:spcAft>
                <a:spcPts val="0"/>
              </a:spcAft>
              <a:buSzPts val="1500"/>
              <a:buChar char="-"/>
            </a:pPr>
            <a:r>
              <a:rPr lang="en">
                <a:highlight>
                  <a:srgbClr val="00FF00"/>
                </a:highlight>
              </a:rPr>
              <a:t>Modeling </a:t>
            </a:r>
            <a:endParaRPr>
              <a:highlight>
                <a:srgbClr val="00FF00"/>
              </a:highlight>
            </a:endParaRPr>
          </a:p>
          <a:p>
            <a:pPr indent="-323850" lvl="0" marL="457200" rtl="0" algn="l">
              <a:spcBef>
                <a:spcPts val="0"/>
              </a:spcBef>
              <a:spcAft>
                <a:spcPts val="0"/>
              </a:spcAft>
              <a:buSzPts val="1500"/>
              <a:buChar char="-"/>
            </a:pPr>
            <a:r>
              <a:rPr lang="en">
                <a:highlight>
                  <a:srgbClr val="00FF00"/>
                </a:highlight>
              </a:rPr>
              <a:t>Results of the model</a:t>
            </a:r>
            <a:endParaRPr>
              <a:highlight>
                <a:srgbClr val="00FF00"/>
              </a:highlight>
            </a:endParaRPr>
          </a:p>
          <a:p>
            <a:pPr indent="-323850" lvl="0" marL="457200" rtl="0" algn="l">
              <a:spcBef>
                <a:spcPts val="0"/>
              </a:spcBef>
              <a:spcAft>
                <a:spcPts val="0"/>
              </a:spcAft>
              <a:buSzPts val="1500"/>
              <a:buChar char="-"/>
            </a:pPr>
            <a:r>
              <a:rPr lang="en">
                <a:highlight>
                  <a:srgbClr val="EA9999"/>
                </a:highlight>
              </a:rPr>
              <a:t>Safety Score to BRAG Value Conversion</a:t>
            </a:r>
            <a:r>
              <a:rPr lang="en">
                <a:highlight>
                  <a:srgbClr val="EA9999"/>
                </a:highlight>
              </a:rPr>
              <a:t> </a:t>
            </a:r>
            <a:endParaRPr>
              <a:highlight>
                <a:srgbClr val="EA9999"/>
              </a:highlight>
            </a:endParaRPr>
          </a:p>
          <a:p>
            <a:pPr indent="-323850" lvl="0" marL="457200" rtl="0" algn="l">
              <a:spcBef>
                <a:spcPts val="0"/>
              </a:spcBef>
              <a:spcAft>
                <a:spcPts val="0"/>
              </a:spcAft>
              <a:buSzPts val="1500"/>
              <a:buChar char="-"/>
            </a:pPr>
            <a:r>
              <a:rPr lang="en">
                <a:highlight>
                  <a:srgbClr val="EA9999"/>
                </a:highlight>
              </a:rPr>
              <a:t>Deliverable to Officer</a:t>
            </a:r>
            <a:endParaRPr>
              <a:highlight>
                <a:srgbClr val="EA9999"/>
              </a:highlight>
            </a:endParaRPr>
          </a:p>
          <a:p>
            <a:pPr indent="-323850" lvl="0" marL="457200" rtl="0" algn="l">
              <a:spcBef>
                <a:spcPts val="0"/>
              </a:spcBef>
              <a:spcAft>
                <a:spcPts val="0"/>
              </a:spcAft>
              <a:buSzPts val="1500"/>
              <a:buChar char="-"/>
            </a:pPr>
            <a:r>
              <a:rPr lang="en">
                <a:highlight>
                  <a:srgbClr val="00FFFF"/>
                </a:highlight>
              </a:rPr>
              <a:t>Output {Dashboard}</a:t>
            </a:r>
            <a:endParaRPr>
              <a:highlight>
                <a:srgbClr val="00FFFF"/>
              </a:highlight>
            </a:endParaRPr>
          </a:p>
          <a:p>
            <a:pPr indent="-323850" lvl="0" marL="457200" rtl="0" algn="l">
              <a:spcBef>
                <a:spcPts val="0"/>
              </a:spcBef>
              <a:spcAft>
                <a:spcPts val="0"/>
              </a:spcAft>
              <a:buSzPts val="1500"/>
              <a:buChar char="-"/>
            </a:pPr>
            <a:r>
              <a:rPr lang="en">
                <a:highlight>
                  <a:srgbClr val="00FFFF"/>
                </a:highlight>
              </a:rPr>
              <a:t>Demo</a:t>
            </a:r>
            <a:endParaRPr>
              <a:highlight>
                <a:srgbClr val="00FFFF"/>
              </a:highlight>
            </a:endParaRPr>
          </a:p>
          <a:p>
            <a:pPr indent="-323850" lvl="0" marL="457200" rtl="0" algn="l">
              <a:spcBef>
                <a:spcPts val="0"/>
              </a:spcBef>
              <a:spcAft>
                <a:spcPts val="0"/>
              </a:spcAft>
              <a:buSzPts val="1500"/>
              <a:buChar char="-"/>
            </a:pPr>
            <a:r>
              <a:rPr lang="en">
                <a:highlight>
                  <a:srgbClr val="CCCCCC"/>
                </a:highlight>
              </a:rPr>
              <a:t>Conclusion &amp; </a:t>
            </a:r>
            <a:r>
              <a:rPr lang="en">
                <a:highlight>
                  <a:srgbClr val="CCCCCC"/>
                </a:highlight>
              </a:rPr>
              <a:t>Future Work</a:t>
            </a:r>
            <a:endParaRPr>
              <a:highlight>
                <a:srgbClr val="CCCCCC"/>
              </a:highlight>
            </a:endParaRPr>
          </a:p>
        </p:txBody>
      </p:sp>
      <p:sp>
        <p:nvSpPr>
          <p:cNvPr id="547" name="Google Shape;547;p79"/>
          <p:cNvSpPr txBox="1"/>
          <p:nvPr>
            <p:ph idx="12" type="sldNum"/>
          </p:nvPr>
        </p:nvSpPr>
        <p:spPr>
          <a:xfrm>
            <a:off x="4297659" y="48100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7"/>
          <p:cNvSpPr txBox="1"/>
          <p:nvPr/>
        </p:nvSpPr>
        <p:spPr>
          <a:xfrm>
            <a:off x="1734475" y="3685849"/>
            <a:ext cx="2472900" cy="531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Frank Ruhl Libre"/>
                <a:ea typeface="Frank Ruhl Libre"/>
                <a:cs typeface="Frank Ruhl Libre"/>
                <a:sym typeface="Frank Ruhl Libre"/>
              </a:rPr>
              <a:t>Neelam Dwivedi</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rPr lang="en" sz="1100">
                <a:solidFill>
                  <a:srgbClr val="A6192E"/>
                </a:solidFill>
                <a:latin typeface="Frank Ruhl Libre"/>
                <a:ea typeface="Frank Ruhl Libre"/>
                <a:cs typeface="Frank Ruhl Libre"/>
                <a:sym typeface="Frank Ruhl Libre"/>
              </a:rPr>
              <a:t>Adjunct Professor, Heinz College</a:t>
            </a:r>
            <a:endParaRPr sz="1100">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pic>
        <p:nvPicPr>
          <p:cNvPr id="184" name="Google Shape;184;p37"/>
          <p:cNvPicPr preferRelativeResize="0"/>
          <p:nvPr/>
        </p:nvPicPr>
        <p:blipFill>
          <a:blip r:embed="rId3">
            <a:alphaModFix/>
          </a:blip>
          <a:stretch>
            <a:fillRect/>
          </a:stretch>
        </p:blipFill>
        <p:spPr>
          <a:xfrm>
            <a:off x="1774951" y="1168206"/>
            <a:ext cx="2391950" cy="2391975"/>
          </a:xfrm>
          <a:prstGeom prst="rect">
            <a:avLst/>
          </a:prstGeom>
          <a:noFill/>
          <a:ln>
            <a:noFill/>
          </a:ln>
        </p:spPr>
      </p:pic>
      <p:sp>
        <p:nvSpPr>
          <p:cNvPr id="185" name="Google Shape;185;p37"/>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Team</a:t>
            </a:r>
            <a:endParaRPr sz="2500">
              <a:solidFill>
                <a:schemeClr val="lt1"/>
              </a:solidFill>
              <a:latin typeface="Calibri"/>
              <a:ea typeface="Calibri"/>
              <a:cs typeface="Calibri"/>
              <a:sym typeface="Calibri"/>
            </a:endParaRPr>
          </a:p>
        </p:txBody>
      </p:sp>
      <p:sp>
        <p:nvSpPr>
          <p:cNvPr id="186" name="Google Shape;186;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187" name="Google Shape;187;p37"/>
          <p:cNvPicPr preferRelativeResize="0"/>
          <p:nvPr/>
        </p:nvPicPr>
        <p:blipFill>
          <a:blip r:embed="rId4">
            <a:alphaModFix/>
          </a:blip>
          <a:stretch>
            <a:fillRect/>
          </a:stretch>
        </p:blipFill>
        <p:spPr>
          <a:xfrm>
            <a:off x="5271275" y="1168200"/>
            <a:ext cx="2122755" cy="2391975"/>
          </a:xfrm>
          <a:prstGeom prst="rect">
            <a:avLst/>
          </a:prstGeom>
          <a:noFill/>
          <a:ln>
            <a:noFill/>
          </a:ln>
        </p:spPr>
      </p:pic>
      <p:sp>
        <p:nvSpPr>
          <p:cNvPr id="188" name="Google Shape;188;p37"/>
          <p:cNvSpPr txBox="1"/>
          <p:nvPr/>
        </p:nvSpPr>
        <p:spPr>
          <a:xfrm>
            <a:off x="5096200" y="3685850"/>
            <a:ext cx="2661000" cy="531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Frank Ruhl Libre"/>
                <a:ea typeface="Frank Ruhl Libre"/>
                <a:cs typeface="Frank Ruhl Libre"/>
                <a:sym typeface="Frank Ruhl Libre"/>
              </a:rPr>
              <a:t>Palak Agarwal</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rPr lang="en" sz="1100">
                <a:solidFill>
                  <a:srgbClr val="A6192E"/>
                </a:solidFill>
                <a:latin typeface="Frank Ruhl Libre"/>
                <a:ea typeface="Frank Ruhl Libre"/>
                <a:cs typeface="Frank Ruhl Libre"/>
                <a:sym typeface="Frank Ruhl Libre"/>
              </a:rPr>
              <a:t>Geospatial Data Scientist</a:t>
            </a:r>
            <a:r>
              <a:rPr lang="en" sz="1100">
                <a:solidFill>
                  <a:srgbClr val="A6192E"/>
                </a:solidFill>
                <a:latin typeface="Frank Ruhl Libre"/>
                <a:ea typeface="Frank Ruhl Libre"/>
                <a:cs typeface="Frank Ruhl Libre"/>
                <a:sym typeface="Frank Ruhl Libre"/>
              </a:rPr>
              <a:t>, US Ignite</a:t>
            </a:r>
            <a:endParaRPr sz="1100">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8"/>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Client and Stakeholders</a:t>
            </a:r>
            <a:endParaRPr sz="2500">
              <a:solidFill>
                <a:schemeClr val="lt1"/>
              </a:solidFill>
              <a:latin typeface="Calibri"/>
              <a:ea typeface="Calibri"/>
              <a:cs typeface="Calibri"/>
              <a:sym typeface="Calibri"/>
            </a:endParaRPr>
          </a:p>
        </p:txBody>
      </p:sp>
      <p:pic>
        <p:nvPicPr>
          <p:cNvPr id="194" name="Google Shape;194;p38"/>
          <p:cNvPicPr preferRelativeResize="0"/>
          <p:nvPr/>
        </p:nvPicPr>
        <p:blipFill rotWithShape="1">
          <a:blip r:embed="rId3">
            <a:alphaModFix/>
          </a:blip>
          <a:srcRect b="36435" l="0" r="0" t="30653"/>
          <a:stretch/>
        </p:blipFill>
        <p:spPr>
          <a:xfrm>
            <a:off x="3137000" y="1222800"/>
            <a:ext cx="2571750" cy="846400"/>
          </a:xfrm>
          <a:prstGeom prst="rect">
            <a:avLst/>
          </a:prstGeom>
          <a:noFill/>
          <a:ln>
            <a:noFill/>
          </a:ln>
        </p:spPr>
      </p:pic>
      <p:pic>
        <p:nvPicPr>
          <p:cNvPr id="195" name="Google Shape;195;p38"/>
          <p:cNvPicPr preferRelativeResize="0"/>
          <p:nvPr/>
        </p:nvPicPr>
        <p:blipFill>
          <a:blip r:embed="rId4">
            <a:alphaModFix/>
          </a:blip>
          <a:stretch>
            <a:fillRect/>
          </a:stretch>
        </p:blipFill>
        <p:spPr>
          <a:xfrm>
            <a:off x="2315447" y="2415038"/>
            <a:ext cx="1699700" cy="1699700"/>
          </a:xfrm>
          <a:prstGeom prst="rect">
            <a:avLst/>
          </a:prstGeom>
          <a:noFill/>
          <a:ln>
            <a:noFill/>
          </a:ln>
        </p:spPr>
      </p:pic>
      <p:pic>
        <p:nvPicPr>
          <p:cNvPr id="196" name="Google Shape;196;p38"/>
          <p:cNvPicPr preferRelativeResize="0"/>
          <p:nvPr/>
        </p:nvPicPr>
        <p:blipFill>
          <a:blip r:embed="rId5">
            <a:alphaModFix/>
          </a:blip>
          <a:stretch>
            <a:fillRect/>
          </a:stretch>
        </p:blipFill>
        <p:spPr>
          <a:xfrm>
            <a:off x="4269550" y="2415049"/>
            <a:ext cx="2785125" cy="1629425"/>
          </a:xfrm>
          <a:prstGeom prst="rect">
            <a:avLst/>
          </a:prstGeom>
          <a:noFill/>
          <a:ln>
            <a:noFill/>
          </a:ln>
        </p:spPr>
      </p:pic>
      <p:sp>
        <p:nvSpPr>
          <p:cNvPr id="197" name="Google Shape;197;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628650" y="20746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i="1" lang="en"/>
              <a:t>Project Background</a:t>
            </a:r>
            <a:endParaRPr i="1"/>
          </a:p>
        </p:txBody>
      </p:sp>
      <p:sp>
        <p:nvSpPr>
          <p:cNvPr id="203" name="Google Shape;20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0"/>
          <p:cNvSpPr txBox="1"/>
          <p:nvPr>
            <p:ph idx="1" type="body"/>
          </p:nvPr>
        </p:nvSpPr>
        <p:spPr>
          <a:xfrm>
            <a:off x="628650" y="673892"/>
            <a:ext cx="7886700" cy="3727500"/>
          </a:xfrm>
          <a:prstGeom prst="rect">
            <a:avLst/>
          </a:prstGeom>
        </p:spPr>
        <p:txBody>
          <a:bodyPr anchorCtr="0" anchor="t" bIns="34275" lIns="68575" spcFirstLastPara="1" rIns="68575" wrap="square" tIns="34275">
            <a:normAutofit/>
          </a:bodyPr>
          <a:lstStyle/>
          <a:p>
            <a:pPr indent="0" lvl="0" marL="0" rtl="0" algn="ctr">
              <a:lnSpc>
                <a:spcPct val="100000"/>
              </a:lnSpc>
              <a:spcBef>
                <a:spcPts val="800"/>
              </a:spcBef>
              <a:spcAft>
                <a:spcPts val="0"/>
              </a:spcAft>
              <a:buNone/>
            </a:pPr>
            <a:r>
              <a:t/>
            </a:r>
            <a:endParaRPr sz="1800">
              <a:solidFill>
                <a:schemeClr val="dk2"/>
              </a:solidFill>
            </a:endParaRPr>
          </a:p>
          <a:p>
            <a:pPr indent="0" lvl="0" marL="0" rtl="0" algn="ctr">
              <a:lnSpc>
                <a:spcPct val="100000"/>
              </a:lnSpc>
              <a:spcBef>
                <a:spcPts val="800"/>
              </a:spcBef>
              <a:spcAft>
                <a:spcPts val="0"/>
              </a:spcAft>
              <a:buNone/>
            </a:pPr>
            <a:r>
              <a:rPr lang="en" sz="1800">
                <a:solidFill>
                  <a:schemeClr val="dk2"/>
                </a:solidFill>
              </a:rPr>
              <a:t>In</a:t>
            </a:r>
            <a:r>
              <a:rPr b="1" lang="en" sz="1800">
                <a:solidFill>
                  <a:schemeClr val="dk2"/>
                </a:solidFill>
              </a:rPr>
              <a:t> 2020</a:t>
            </a:r>
            <a:r>
              <a:rPr lang="en" sz="1800">
                <a:solidFill>
                  <a:schemeClr val="dk2"/>
                </a:solidFill>
              </a:rPr>
              <a:t>, El Paso County led the state of Colorado in the most fatal traffic accidents and speeding charges.</a:t>
            </a:r>
            <a:endParaRPr sz="1800">
              <a:solidFill>
                <a:srgbClr val="A6192E"/>
              </a:solidFill>
            </a:endParaRPr>
          </a:p>
          <a:p>
            <a:pPr indent="0" lvl="0" marL="0" rtl="0" algn="ctr">
              <a:lnSpc>
                <a:spcPct val="100000"/>
              </a:lnSpc>
              <a:spcBef>
                <a:spcPts val="800"/>
              </a:spcBef>
              <a:spcAft>
                <a:spcPts val="0"/>
              </a:spcAft>
              <a:buNone/>
            </a:pPr>
            <a:r>
              <a:t/>
            </a:r>
            <a:endParaRPr sz="1800">
              <a:solidFill>
                <a:srgbClr val="A6192E"/>
              </a:solidFill>
            </a:endParaRPr>
          </a:p>
          <a:p>
            <a:pPr indent="0" lvl="0" marL="0" rtl="0" algn="ctr">
              <a:spcBef>
                <a:spcPts val="800"/>
              </a:spcBef>
              <a:spcAft>
                <a:spcPts val="0"/>
              </a:spcAft>
              <a:buNone/>
            </a:pPr>
            <a:r>
              <a:rPr lang="en" sz="1800">
                <a:solidFill>
                  <a:srgbClr val="A6192E"/>
                </a:solidFill>
              </a:rPr>
              <a:t>Colorado Springs Police July 7, 2022 report shows 25 traffic deaths. </a:t>
            </a:r>
            <a:br>
              <a:rPr lang="en" sz="1800">
                <a:solidFill>
                  <a:srgbClr val="A6192E"/>
                </a:solidFill>
              </a:rPr>
            </a:br>
            <a:r>
              <a:rPr lang="en" sz="1800">
                <a:solidFill>
                  <a:srgbClr val="A6192E"/>
                </a:solidFill>
              </a:rPr>
              <a:t>This is about the same as 2021’s by the same date. </a:t>
            </a:r>
            <a:endParaRPr sz="1800">
              <a:solidFill>
                <a:srgbClr val="A6192E"/>
              </a:solidFill>
            </a:endParaRPr>
          </a:p>
          <a:p>
            <a:pPr indent="0" lvl="0" marL="0" rtl="0" algn="ctr">
              <a:spcBef>
                <a:spcPts val="800"/>
              </a:spcBef>
              <a:spcAft>
                <a:spcPts val="0"/>
              </a:spcAft>
              <a:buNone/>
            </a:pPr>
            <a:r>
              <a:t/>
            </a:r>
            <a:endParaRPr sz="1800">
              <a:solidFill>
                <a:srgbClr val="A6192E"/>
              </a:solidFill>
            </a:endParaRPr>
          </a:p>
          <a:p>
            <a:pPr indent="0" lvl="0" marL="0" rtl="0" algn="ctr">
              <a:spcBef>
                <a:spcPts val="800"/>
              </a:spcBef>
              <a:spcAft>
                <a:spcPts val="0"/>
              </a:spcAft>
              <a:buNone/>
            </a:pPr>
            <a:r>
              <a:rPr lang="en" sz="1800">
                <a:solidFill>
                  <a:srgbClr val="A6192E"/>
                </a:solidFill>
              </a:rPr>
              <a:t>If this trend continues, “2022 could be on the same track as 2020 when a record-breaking 51 traffic deaths were recorded in the city.”</a:t>
            </a:r>
            <a:endParaRPr sz="1800">
              <a:solidFill>
                <a:srgbClr val="A6192E"/>
              </a:solidFill>
            </a:endParaRPr>
          </a:p>
        </p:txBody>
      </p:sp>
      <p:sp>
        <p:nvSpPr>
          <p:cNvPr id="209" name="Google Shape;209;p40"/>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Safety Statistics</a:t>
            </a:r>
            <a:endParaRPr sz="2500">
              <a:solidFill>
                <a:schemeClr val="lt1"/>
              </a:solidFill>
              <a:latin typeface="Calibri"/>
              <a:ea typeface="Calibri"/>
              <a:cs typeface="Calibri"/>
              <a:sym typeface="Calibri"/>
            </a:endParaRPr>
          </a:p>
        </p:txBody>
      </p:sp>
      <p:sp>
        <p:nvSpPr>
          <p:cNvPr id="210" name="Google Shape;21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1"/>
          <p:cNvSpPr txBox="1"/>
          <p:nvPr>
            <p:ph idx="1" type="body"/>
          </p:nvPr>
        </p:nvSpPr>
        <p:spPr>
          <a:xfrm>
            <a:off x="747600" y="3662670"/>
            <a:ext cx="7886700" cy="9765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1200"/>
              </a:spcBef>
              <a:spcAft>
                <a:spcPts val="0"/>
              </a:spcAft>
              <a:buSzPts val="1500"/>
              <a:buNone/>
            </a:pPr>
            <a:r>
              <a:rPr i="1" lang="en" sz="1500"/>
              <a:t>How can we implement an informed model to create a road-safety metric to help guide the decision of: closing the base early, delaying the opening of the base, or closing the base for the day?</a:t>
            </a:r>
            <a:endParaRPr i="1" sz="1500"/>
          </a:p>
          <a:p>
            <a:pPr indent="0" lvl="0" marL="0" rtl="0" algn="ctr">
              <a:lnSpc>
                <a:spcPct val="90000"/>
              </a:lnSpc>
              <a:spcBef>
                <a:spcPts val="1200"/>
              </a:spcBef>
              <a:spcAft>
                <a:spcPts val="0"/>
              </a:spcAft>
              <a:buSzPts val="1500"/>
              <a:buNone/>
            </a:pPr>
            <a:r>
              <a:t/>
            </a:r>
            <a:endParaRPr sz="1500"/>
          </a:p>
        </p:txBody>
      </p:sp>
      <p:sp>
        <p:nvSpPr>
          <p:cNvPr id="216" name="Google Shape;216;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17" name="Google Shape;217;p41"/>
          <p:cNvPicPr preferRelativeResize="0"/>
          <p:nvPr/>
        </p:nvPicPr>
        <p:blipFill rotWithShape="1">
          <a:blip r:embed="rId3">
            <a:alphaModFix/>
          </a:blip>
          <a:srcRect b="4076" l="0" r="0" t="0"/>
          <a:stretch/>
        </p:blipFill>
        <p:spPr>
          <a:xfrm>
            <a:off x="1450925" y="1179240"/>
            <a:ext cx="3044887" cy="2140438"/>
          </a:xfrm>
          <a:prstGeom prst="rect">
            <a:avLst/>
          </a:prstGeom>
          <a:noFill/>
          <a:ln>
            <a:noFill/>
          </a:ln>
        </p:spPr>
      </p:pic>
      <p:pic>
        <p:nvPicPr>
          <p:cNvPr id="218" name="Google Shape;218;p41"/>
          <p:cNvPicPr preferRelativeResize="0"/>
          <p:nvPr/>
        </p:nvPicPr>
        <p:blipFill>
          <a:blip r:embed="rId4">
            <a:alphaModFix/>
          </a:blip>
          <a:stretch>
            <a:fillRect/>
          </a:stretch>
        </p:blipFill>
        <p:spPr>
          <a:xfrm>
            <a:off x="5219488" y="1023163"/>
            <a:ext cx="2452612" cy="2452612"/>
          </a:xfrm>
          <a:prstGeom prst="rect">
            <a:avLst/>
          </a:prstGeom>
          <a:noFill/>
          <a:ln>
            <a:noFill/>
          </a:ln>
        </p:spPr>
      </p:pic>
      <p:sp>
        <p:nvSpPr>
          <p:cNvPr id="219" name="Google Shape;219;p41"/>
          <p:cNvSpPr txBox="1"/>
          <p:nvPr/>
        </p:nvSpPr>
        <p:spPr>
          <a:xfrm>
            <a:off x="0" y="0"/>
            <a:ext cx="9144000" cy="531300"/>
          </a:xfrm>
          <a:prstGeom prst="rect">
            <a:avLst/>
          </a:prstGeom>
          <a:solidFill>
            <a:schemeClr val="dk2"/>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500">
                <a:solidFill>
                  <a:schemeClr val="lt1"/>
                </a:solidFill>
                <a:latin typeface="Calibri"/>
                <a:ea typeface="Calibri"/>
                <a:cs typeface="Calibri"/>
                <a:sym typeface="Calibri"/>
              </a:rPr>
              <a:t>Our Objective</a:t>
            </a:r>
            <a:endParaRPr sz="25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2019 Heinz College">
      <a:dk1>
        <a:srgbClr val="000000"/>
      </a:dk1>
      <a:lt1>
        <a:srgbClr val="FFFFFF"/>
      </a:lt1>
      <a:dk2>
        <a:srgbClr val="A6192E"/>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2019 Heinz College">
      <a:dk1>
        <a:srgbClr val="000000"/>
      </a:dk1>
      <a:lt1>
        <a:srgbClr val="FFFFFF"/>
      </a:lt1>
      <a:dk2>
        <a:srgbClr val="A6192E"/>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